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9" r:id="rId1"/>
    <p:sldMasterId id="2147484024" r:id="rId2"/>
  </p:sldMasterIdLst>
  <p:notesMasterIdLst>
    <p:notesMasterId r:id="rId11"/>
  </p:notesMasterIdLst>
  <p:handoutMasterIdLst>
    <p:handoutMasterId r:id="rId12"/>
  </p:handoutMasterIdLst>
  <p:sldIdLst>
    <p:sldId id="640" r:id="rId3"/>
    <p:sldId id="704" r:id="rId4"/>
    <p:sldId id="720" r:id="rId5"/>
    <p:sldId id="719" r:id="rId6"/>
    <p:sldId id="723" r:id="rId7"/>
    <p:sldId id="722" r:id="rId8"/>
    <p:sldId id="721" r:id="rId9"/>
    <p:sldId id="717" r:id="rId10"/>
  </p:sldIdLst>
  <p:sldSz cx="9144000" cy="6858000" type="screen4x3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lskaya_ea" initials="b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5CD"/>
    <a:srgbClr val="3366FF"/>
    <a:srgbClr val="3399FF"/>
    <a:srgbClr val="000099"/>
    <a:srgbClr val="CCFF99"/>
    <a:srgbClr val="FFFFCC"/>
    <a:srgbClr val="274E9D"/>
    <a:srgbClr val="FF9999"/>
    <a:srgbClr val="005EA4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88757" autoAdjust="0"/>
  </p:normalViewPr>
  <p:slideViewPr>
    <p:cSldViewPr snapToGrid="0">
      <p:cViewPr>
        <p:scale>
          <a:sx n="93" d="100"/>
          <a:sy n="93" d="100"/>
        </p:scale>
        <p:origin x="-2274" y="-324"/>
      </p:cViewPr>
      <p:guideLst>
        <p:guide orient="horz" pos="2152"/>
        <p:guide pos="2880"/>
      </p:guideLst>
    </p:cSldViewPr>
  </p:slideViewPr>
  <p:outlineViewPr>
    <p:cViewPr>
      <p:scale>
        <a:sx n="33" d="100"/>
        <a:sy n="33" d="100"/>
      </p:scale>
      <p:origin x="36" y="39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374" y="-102"/>
      </p:cViewPr>
      <p:guideLst>
        <p:guide orient="horz" pos="1495"/>
        <p:guide pos="429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750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249" y="0"/>
            <a:ext cx="4307629" cy="33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89" tIns="0" rIns="18489" bIns="0" numCol="1" anchor="t" anchorCtr="0" compatLnSpc="1">
            <a:prstTxWarp prst="textNoShape">
              <a:avLst/>
            </a:prstTxWarp>
          </a:bodyPr>
          <a:lstStyle>
            <a:lvl1pPr algn="l" defTabSz="745204" eaLnBrk="0" hangingPunct="0">
              <a:defRPr sz="1000" i="1"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eef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8351" y="0"/>
            <a:ext cx="4309874" cy="33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89" tIns="0" rIns="18489" bIns="0" numCol="1" anchor="t" anchorCtr="0" compatLnSpc="1">
            <a:prstTxWarp prst="textNoShape">
              <a:avLst/>
            </a:prstTxWarp>
          </a:bodyPr>
          <a:lstStyle>
            <a:lvl1pPr algn="r" defTabSz="745204" eaLnBrk="0" hangingPunct="0">
              <a:defRPr sz="1000" i="1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249" y="6458720"/>
            <a:ext cx="4307629" cy="33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89" tIns="0" rIns="18489" bIns="0" numCol="1" anchor="b" anchorCtr="0" compatLnSpc="1">
            <a:prstTxWarp prst="textNoShape">
              <a:avLst/>
            </a:prstTxWarp>
          </a:bodyPr>
          <a:lstStyle>
            <a:lvl1pPr algn="l" defTabSz="745204" eaLnBrk="0" hangingPunct="0">
              <a:defRPr sz="1000" i="1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8351" y="6458720"/>
            <a:ext cx="4309874" cy="33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89" tIns="0" rIns="18489" bIns="0" numCol="1" anchor="b" anchorCtr="0" compatLnSpc="1">
            <a:prstTxWarp prst="textNoShape">
              <a:avLst/>
            </a:prstTxWarp>
          </a:bodyPr>
          <a:lstStyle>
            <a:lvl1pPr algn="r" defTabSz="745204" eaLnBrk="0" hangingPunct="0">
              <a:defRPr sz="1000" i="1">
                <a:latin typeface="Arial" charset="0"/>
              </a:defRPr>
            </a:lvl1pPr>
          </a:lstStyle>
          <a:p>
            <a:pPr>
              <a:defRPr/>
            </a:pPr>
            <a:fld id="{4B5CBE41-AAB0-4C57-9002-D0DBFFCD58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1966" y="3230521"/>
            <a:ext cx="7282048" cy="286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63" tIns="44683" rIns="89363" bIns="446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notes styles</a:t>
            </a:r>
          </a:p>
          <a:p>
            <a:pPr lvl="0"/>
            <a:r>
              <a:rPr lang="ru-RU" noProof="0" smtClean="0"/>
              <a:t>Second Level</a:t>
            </a:r>
          </a:p>
          <a:p>
            <a:pPr lvl="0"/>
            <a:r>
              <a:rPr lang="ru-RU" noProof="0" smtClean="0"/>
              <a:t>Third Level</a:t>
            </a:r>
          </a:p>
          <a:p>
            <a:pPr lvl="0"/>
            <a:r>
              <a:rPr lang="ru-RU" noProof="0" smtClean="0"/>
              <a:t>Fourth Level</a:t>
            </a:r>
          </a:p>
          <a:p>
            <a:pPr lvl="0"/>
            <a:r>
              <a:rPr lang="ru-RU" noProof="0" smtClean="0"/>
              <a:t>Fifth Level</a:t>
            </a:r>
          </a:p>
        </p:txBody>
      </p:sp>
      <p:sp>
        <p:nvSpPr>
          <p:cNvPr id="3072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8663" y="512763"/>
            <a:ext cx="3390900" cy="2543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1831533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eef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5CBE41-AAB0-4C57-9002-D0DBFFCD58CB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ru-RU" sz="1200" b="0" i="0" dirty="0" smtClean="0">
              <a:solidFill>
                <a:srgbClr val="00206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/>
                </a:solidFill>
              </a:rPr>
              <a:t>eef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5CBE41-AAB0-4C57-9002-D0DBFFCD58C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453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eef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5CBE41-AAB0-4C57-9002-D0DBFFCD58C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84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*Создаются исходящие </a:t>
            </a:r>
            <a:r>
              <a:rPr lang="ru-RU" sz="1200" dirty="0" err="1" smtClean="0"/>
              <a:t>xml</a:t>
            </a:r>
            <a:r>
              <a:rPr lang="ru-RU" sz="1200" dirty="0" smtClean="0"/>
              <a:t>-файлы, подписываются, отправляются ЭД непосредственно из ИС 1С, туда же приходят «статусы обработки» по документам.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Поступивший </a:t>
            </a:r>
            <a:r>
              <a:rPr lang="ru-RU" sz="1200" dirty="0" err="1" smtClean="0"/>
              <a:t>xml</a:t>
            </a:r>
            <a:r>
              <a:rPr lang="ru-RU" sz="1200" dirty="0" smtClean="0"/>
              <a:t>-файл создает в ИС 1С системный документ «Поступление товаров и услуг» или «СФ полученный». Т.е. ничего дополнительно в ИС 1С загружать не нужно, дополнительное ПО устанавливать не нужно. Остается только "провести" системный документ в бух и налог учете. Для ИС 1С существуют доступные инструкции.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**Метаданные – дополнительная информация, передаваемая с электронным документом, необходимая получателю для упрощения обработки, быстрой доставки нужному специалисту.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Для формализованного документа метаданные должны передаваться </a:t>
            </a:r>
            <a:r>
              <a:rPr lang="ru-RU" sz="1200" b="0" kern="1200" dirty="0" smtClean="0">
                <a:solidFill>
                  <a:schemeClr val="dk1"/>
                </a:solidFill>
                <a:latin typeface="Arial" charset="0"/>
                <a:ea typeface="+mn-ea"/>
                <a:cs typeface="+mn-cs"/>
              </a:rPr>
              <a:t>в поле структуры XML-файла. </a:t>
            </a:r>
            <a:r>
              <a:rPr lang="ru-RU" dirty="0" smtClean="0"/>
              <a:t>Для неформализованного документа метаданные должны передаваться </a:t>
            </a:r>
            <a:r>
              <a:rPr lang="ru-RU" sz="1200" b="0" kern="1200" dirty="0" smtClean="0">
                <a:solidFill>
                  <a:schemeClr val="dk1"/>
                </a:solidFill>
                <a:latin typeface="Arial" charset="0"/>
                <a:ea typeface="+mn-ea"/>
                <a:cs typeface="+mn-cs"/>
              </a:rPr>
              <a:t>в </a:t>
            </a:r>
            <a:r>
              <a:rPr lang="ru-RU" sz="1200" dirty="0" smtClean="0"/>
              <a:t>дополнительном </a:t>
            </a:r>
            <a:r>
              <a:rPr lang="ru-RU" sz="1200" b="0" kern="1200" dirty="0" smtClean="0">
                <a:solidFill>
                  <a:schemeClr val="dk1"/>
                </a:solidFill>
                <a:latin typeface="Arial" charset="0"/>
                <a:ea typeface="+mn-ea"/>
                <a:cs typeface="+mn-cs"/>
              </a:rPr>
              <a:t>XML-файле.</a:t>
            </a:r>
            <a:endParaRPr lang="ru-RU" dirty="0" smtClean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eef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5CBE41-AAB0-4C57-9002-D0DBFFCD58C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84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ru-RU" sz="1200" b="0" i="0" dirty="0" smtClean="0">
              <a:solidFill>
                <a:srgbClr val="00206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/>
                </a:solidFill>
              </a:rPr>
              <a:t>eef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5CBE41-AAB0-4C57-9002-D0DBFFCD58C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453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>
            <a:spLocks noChangeArrowheads="1"/>
          </p:cNvSpPr>
          <p:nvPr userDrawn="1"/>
        </p:nvSpPr>
        <p:spPr bwMode="auto">
          <a:xfrm>
            <a:off x="5727700" y="-1"/>
            <a:ext cx="3416300" cy="5006341"/>
          </a:xfrm>
          <a:prstGeom prst="rect">
            <a:avLst/>
          </a:prstGeom>
          <a:solidFill>
            <a:srgbClr val="274E9D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 userDrawn="1"/>
        </p:nvSpPr>
        <p:spPr bwMode="auto">
          <a:xfrm>
            <a:off x="729633" y="5192752"/>
            <a:ext cx="78676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400" b="1" dirty="0" smtClean="0">
                <a:solidFill>
                  <a:srgbClr val="305FBE"/>
                </a:solidFill>
              </a:rPr>
              <a:t>Заголовок презентации</a:t>
            </a:r>
            <a:endParaRPr lang="ru-RU" sz="3400" b="1" dirty="0">
              <a:solidFill>
                <a:srgbClr val="305FBE"/>
              </a:solidFill>
            </a:endParaRPr>
          </a:p>
        </p:txBody>
      </p:sp>
      <p:pic>
        <p:nvPicPr>
          <p:cNvPr id="5" name="Picture 9" descr="C:\Users\andryushina_es\Desktop\Необходимое\Логотип\Logo_white_transp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7306" y="4387692"/>
            <a:ext cx="2636332" cy="465842"/>
          </a:xfrm>
          <a:prstGeom prst="rect">
            <a:avLst/>
          </a:prstGeom>
          <a:noFill/>
        </p:spPr>
      </p:pic>
      <p:pic>
        <p:nvPicPr>
          <p:cNvPr id="5734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340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0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F1D14-7839-4F94-9297-24E374C9BD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57988" y="260350"/>
            <a:ext cx="1928812" cy="58658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1550" y="260350"/>
            <a:ext cx="5634038" cy="58658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0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92CD5-EB24-4CA0-92FA-51D9996709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7715250" cy="417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82340" y="925319"/>
            <a:ext cx="7715250" cy="5145088"/>
          </a:xfrm>
        </p:spPr>
        <p:txBody>
          <a:bodyPr/>
          <a:lstStyle/>
          <a:p>
            <a:pPr lvl="0"/>
            <a:r>
              <a:rPr lang="ru-RU" noProof="0" dirty="0" smtClean="0"/>
              <a:t>Вставка таблицы</a:t>
            </a:r>
          </a:p>
        </p:txBody>
      </p:sp>
      <p:sp>
        <p:nvSpPr>
          <p:cNvPr id="4" name="Rectangle 20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92085-D2BE-4609-8410-5AB8C53F86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7715250" cy="417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71550" y="981075"/>
            <a:ext cx="3781425" cy="5145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05375" y="981075"/>
            <a:ext cx="3781425" cy="5145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0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45EEB-3E6A-4842-957D-BE5D929734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0B39370-5A90-429C-9397-6E4B8298B2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71A0D00-6080-4602-9749-6973C49743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CD47A6F-D2E8-42F3-A5B1-47A64097B4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6A934F4-B2BE-4B11-8EB3-C68E982404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57F8965-AD33-4264-8835-11FA47D695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BBAD3EB-5FF6-4FB3-BBCB-520A06AAEC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20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A09CF-9AB3-4D7E-BD9C-A70D86BCFD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E838E1B-2952-479B-8E1C-D13498BFBA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3AC1FA6-4A6A-4FC6-BCCE-F7B1BD7092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43E22AD-B5EE-484D-A7F3-133BAC4C84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F4A6427-74E1-4B8E-BA87-144CE17026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9F85E47-326A-4CE6-95F5-8753305468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0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3AAC6-F183-4E1C-A616-C289B90946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1550" y="981075"/>
            <a:ext cx="3781425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05375" y="981075"/>
            <a:ext cx="3781425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0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CA662-37DB-4BB3-AFAF-D92FA67722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0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CAB8E-0B3B-41FA-BFB9-227AAB3F92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0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D6A3C-137B-494A-A416-80A9902A51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CF16D-16FC-4EE2-97A2-8D017203FB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0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84391-676C-4076-84F4-801A396A3F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0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956C3-11E1-422F-85CE-C691925982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AlignRight" hidden="1"/>
          <p:cNvGrpSpPr>
            <a:grpSpLocks/>
          </p:cNvGrpSpPr>
          <p:nvPr/>
        </p:nvGrpSpPr>
        <p:grpSpPr bwMode="auto">
          <a:xfrm>
            <a:off x="-1931988" y="1460500"/>
            <a:ext cx="188913" cy="212725"/>
            <a:chOff x="-1309" y="920"/>
            <a:chExt cx="119" cy="134"/>
          </a:xfrm>
        </p:grpSpPr>
        <p:sp>
          <p:nvSpPr>
            <p:cNvPr id="1232" name="Rectangle 3" hidden="1"/>
            <p:cNvSpPr>
              <a:spLocks noChangeArrowheads="1"/>
            </p:cNvSpPr>
            <p:nvPr/>
          </p:nvSpPr>
          <p:spPr bwMode="auto">
            <a:xfrm flipH="1">
              <a:off x="-1275" y="920"/>
              <a:ext cx="61" cy="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33" name="Rectangle 4" hidden="1"/>
            <p:cNvSpPr>
              <a:spLocks noChangeArrowheads="1"/>
            </p:cNvSpPr>
            <p:nvPr/>
          </p:nvSpPr>
          <p:spPr bwMode="auto">
            <a:xfrm flipH="1">
              <a:off x="-1307" y="969"/>
              <a:ext cx="93" cy="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34" name="Line 5" hidden="1"/>
            <p:cNvSpPr>
              <a:spLocks noChangeShapeType="1"/>
            </p:cNvSpPr>
            <p:nvPr/>
          </p:nvSpPr>
          <p:spPr bwMode="auto">
            <a:xfrm>
              <a:off x="-1309" y="1037"/>
              <a:ext cx="10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5" name="Line 6" hidden="1"/>
            <p:cNvSpPr>
              <a:spLocks noChangeShapeType="1"/>
            </p:cNvSpPr>
            <p:nvPr/>
          </p:nvSpPr>
          <p:spPr bwMode="auto">
            <a:xfrm flipH="1">
              <a:off x="-1191" y="920"/>
              <a:ext cx="1" cy="1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3075" name="Alignleft" hidden="1"/>
          <p:cNvGrpSpPr>
            <a:grpSpLocks/>
          </p:cNvGrpSpPr>
          <p:nvPr/>
        </p:nvGrpSpPr>
        <p:grpSpPr bwMode="auto">
          <a:xfrm>
            <a:off x="-1641475" y="1460500"/>
            <a:ext cx="179387" cy="212725"/>
            <a:chOff x="-1126" y="920"/>
            <a:chExt cx="113" cy="134"/>
          </a:xfrm>
        </p:grpSpPr>
        <p:sp>
          <p:nvSpPr>
            <p:cNvPr id="1228" name="Rectangle 8" hidden="1"/>
            <p:cNvSpPr>
              <a:spLocks noChangeArrowheads="1"/>
            </p:cNvSpPr>
            <p:nvPr/>
          </p:nvSpPr>
          <p:spPr bwMode="auto">
            <a:xfrm>
              <a:off x="-1108" y="920"/>
              <a:ext cx="61" cy="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29" name="Rectangle 9" hidden="1"/>
            <p:cNvSpPr>
              <a:spLocks noChangeArrowheads="1"/>
            </p:cNvSpPr>
            <p:nvPr/>
          </p:nvSpPr>
          <p:spPr bwMode="auto">
            <a:xfrm>
              <a:off x="-1108" y="969"/>
              <a:ext cx="93" cy="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30" name="Line 10" hidden="1"/>
            <p:cNvSpPr>
              <a:spLocks noChangeShapeType="1"/>
            </p:cNvSpPr>
            <p:nvPr/>
          </p:nvSpPr>
          <p:spPr bwMode="auto">
            <a:xfrm flipH="1">
              <a:off x="-1114" y="1037"/>
              <a:ext cx="10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1" name="Line 11" hidden="1"/>
            <p:cNvSpPr>
              <a:spLocks noChangeShapeType="1"/>
            </p:cNvSpPr>
            <p:nvPr/>
          </p:nvSpPr>
          <p:spPr bwMode="auto">
            <a:xfrm>
              <a:off x="-1126" y="920"/>
              <a:ext cx="1" cy="1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3076" name="Aligntop" hidden="1"/>
          <p:cNvGrpSpPr>
            <a:grpSpLocks/>
          </p:cNvGrpSpPr>
          <p:nvPr/>
        </p:nvGrpSpPr>
        <p:grpSpPr bwMode="auto">
          <a:xfrm>
            <a:off x="-1350963" y="1471613"/>
            <a:ext cx="212725" cy="179387"/>
            <a:chOff x="-943" y="927"/>
            <a:chExt cx="134" cy="113"/>
          </a:xfrm>
        </p:grpSpPr>
        <p:sp>
          <p:nvSpPr>
            <p:cNvPr id="1224" name="Rectangle 13" hidden="1"/>
            <p:cNvSpPr>
              <a:spLocks noChangeArrowheads="1"/>
            </p:cNvSpPr>
            <p:nvPr/>
          </p:nvSpPr>
          <p:spPr bwMode="auto">
            <a:xfrm rot="16200000" flipH="1">
              <a:off x="-961" y="963"/>
              <a:ext cx="61" cy="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25" name="Rectangle 14" hidden="1"/>
            <p:cNvSpPr>
              <a:spLocks noChangeArrowheads="1"/>
            </p:cNvSpPr>
            <p:nvPr/>
          </p:nvSpPr>
          <p:spPr bwMode="auto">
            <a:xfrm rot="16200000" flipH="1">
              <a:off x="-924" y="973"/>
              <a:ext cx="88" cy="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26" name="Line 15" hidden="1"/>
            <p:cNvSpPr>
              <a:spLocks noChangeShapeType="1"/>
            </p:cNvSpPr>
            <p:nvPr/>
          </p:nvSpPr>
          <p:spPr bwMode="auto">
            <a:xfrm rot="-5400000">
              <a:off x="-876" y="990"/>
              <a:ext cx="10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27" name="Line 16" hidden="1"/>
            <p:cNvSpPr>
              <a:spLocks noChangeShapeType="1"/>
            </p:cNvSpPr>
            <p:nvPr/>
          </p:nvSpPr>
          <p:spPr bwMode="auto">
            <a:xfrm rot="16200000" flipH="1">
              <a:off x="-834" y="818"/>
              <a:ext cx="1" cy="1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3077" name="Alignbottom" hidden="1"/>
          <p:cNvGrpSpPr>
            <a:grpSpLocks/>
          </p:cNvGrpSpPr>
          <p:nvPr/>
        </p:nvGrpSpPr>
        <p:grpSpPr bwMode="auto">
          <a:xfrm>
            <a:off x="-1022350" y="1462088"/>
            <a:ext cx="215900" cy="192087"/>
            <a:chOff x="-736" y="921"/>
            <a:chExt cx="136" cy="121"/>
          </a:xfrm>
        </p:grpSpPr>
        <p:sp>
          <p:nvSpPr>
            <p:cNvPr id="1220" name="Rectangle 18" hidden="1"/>
            <p:cNvSpPr>
              <a:spLocks noChangeArrowheads="1"/>
            </p:cNvSpPr>
            <p:nvPr/>
          </p:nvSpPr>
          <p:spPr bwMode="auto">
            <a:xfrm rot="-5400000">
              <a:off x="-754" y="975"/>
              <a:ext cx="61" cy="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21" name="Rectangle 19" hidden="1"/>
            <p:cNvSpPr>
              <a:spLocks noChangeArrowheads="1"/>
            </p:cNvSpPr>
            <p:nvPr/>
          </p:nvSpPr>
          <p:spPr bwMode="auto">
            <a:xfrm rot="-5400000">
              <a:off x="-719" y="957"/>
              <a:ext cx="93" cy="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22" name="Line 20" hidden="1"/>
            <p:cNvSpPr>
              <a:spLocks noChangeShapeType="1"/>
            </p:cNvSpPr>
            <p:nvPr/>
          </p:nvSpPr>
          <p:spPr bwMode="auto">
            <a:xfrm rot="16200000" flipH="1">
              <a:off x="-668" y="972"/>
              <a:ext cx="10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23" name="Line 21" hidden="1"/>
            <p:cNvSpPr>
              <a:spLocks noChangeShapeType="1"/>
            </p:cNvSpPr>
            <p:nvPr/>
          </p:nvSpPr>
          <p:spPr bwMode="auto">
            <a:xfrm rot="-5400000">
              <a:off x="-667" y="975"/>
              <a:ext cx="1" cy="1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3078" name="Alignvcenter" hidden="1"/>
          <p:cNvGrpSpPr>
            <a:grpSpLocks/>
          </p:cNvGrpSpPr>
          <p:nvPr/>
        </p:nvGrpSpPr>
        <p:grpSpPr bwMode="auto">
          <a:xfrm>
            <a:off x="-665163" y="1460500"/>
            <a:ext cx="147638" cy="212725"/>
            <a:chOff x="-511" y="920"/>
            <a:chExt cx="93" cy="134"/>
          </a:xfrm>
        </p:grpSpPr>
        <p:sp>
          <p:nvSpPr>
            <p:cNvPr id="1217" name="Line 23" hidden="1"/>
            <p:cNvSpPr>
              <a:spLocks noChangeShapeType="1"/>
            </p:cNvSpPr>
            <p:nvPr/>
          </p:nvSpPr>
          <p:spPr bwMode="auto">
            <a:xfrm>
              <a:off x="-462" y="920"/>
              <a:ext cx="1" cy="1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18" name="Rectangle 24" hidden="1"/>
            <p:cNvSpPr>
              <a:spLocks noChangeArrowheads="1"/>
            </p:cNvSpPr>
            <p:nvPr/>
          </p:nvSpPr>
          <p:spPr bwMode="auto">
            <a:xfrm>
              <a:off x="-492" y="944"/>
              <a:ext cx="61" cy="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19" name="Rectangle 25" hidden="1"/>
            <p:cNvSpPr>
              <a:spLocks noChangeArrowheads="1"/>
            </p:cNvSpPr>
            <p:nvPr/>
          </p:nvSpPr>
          <p:spPr bwMode="auto">
            <a:xfrm>
              <a:off x="-511" y="993"/>
              <a:ext cx="93" cy="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3079" name="Alignhcenter" hidden="1"/>
          <p:cNvGrpSpPr>
            <a:grpSpLocks/>
          </p:cNvGrpSpPr>
          <p:nvPr/>
        </p:nvGrpSpPr>
        <p:grpSpPr bwMode="auto">
          <a:xfrm>
            <a:off x="-365125" y="1489075"/>
            <a:ext cx="212725" cy="147638"/>
            <a:chOff x="-322" y="938"/>
            <a:chExt cx="134" cy="93"/>
          </a:xfrm>
        </p:grpSpPr>
        <p:sp>
          <p:nvSpPr>
            <p:cNvPr id="1214" name="Line 27" hidden="1"/>
            <p:cNvSpPr>
              <a:spLocks noChangeShapeType="1"/>
            </p:cNvSpPr>
            <p:nvPr/>
          </p:nvSpPr>
          <p:spPr bwMode="auto">
            <a:xfrm rot="-5400000">
              <a:off x="-255" y="917"/>
              <a:ext cx="1" cy="1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15" name="Rectangle 28" hidden="1"/>
            <p:cNvSpPr>
              <a:spLocks noChangeArrowheads="1"/>
            </p:cNvSpPr>
            <p:nvPr/>
          </p:nvSpPr>
          <p:spPr bwMode="auto">
            <a:xfrm rot="-5400000">
              <a:off x="-323" y="975"/>
              <a:ext cx="61" cy="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16" name="Rectangle 29" hidden="1"/>
            <p:cNvSpPr>
              <a:spLocks noChangeArrowheads="1"/>
            </p:cNvSpPr>
            <p:nvPr/>
          </p:nvSpPr>
          <p:spPr bwMode="auto">
            <a:xfrm rot="-5400000">
              <a:off x="-285" y="967"/>
              <a:ext cx="93" cy="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3080" name="CopyToWord" hidden="1"/>
          <p:cNvGrpSpPr>
            <a:grpSpLocks/>
          </p:cNvGrpSpPr>
          <p:nvPr/>
        </p:nvGrpSpPr>
        <p:grpSpPr bwMode="auto">
          <a:xfrm>
            <a:off x="-1658938" y="1749425"/>
            <a:ext cx="211138" cy="223838"/>
            <a:chOff x="-1137" y="1102"/>
            <a:chExt cx="133" cy="141"/>
          </a:xfrm>
        </p:grpSpPr>
        <p:sp>
          <p:nvSpPr>
            <p:cNvPr id="1210" name="Freeform 31" hidden="1"/>
            <p:cNvSpPr>
              <a:spLocks/>
            </p:cNvSpPr>
            <p:nvPr/>
          </p:nvSpPr>
          <p:spPr bwMode="auto">
            <a:xfrm>
              <a:off x="-1089" y="1105"/>
              <a:ext cx="85" cy="72"/>
            </a:xfrm>
            <a:custGeom>
              <a:avLst/>
              <a:gdLst>
                <a:gd name="T0" fmla="*/ 84 w 85"/>
                <a:gd name="T1" fmla="*/ 72 h 72"/>
                <a:gd name="T2" fmla="*/ 71 w 85"/>
                <a:gd name="T3" fmla="*/ 6 h 72"/>
                <a:gd name="T4" fmla="*/ 0 w 85"/>
                <a:gd name="T5" fmla="*/ 35 h 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5" h="72">
                  <a:moveTo>
                    <a:pt x="84" y="72"/>
                  </a:moveTo>
                  <a:cubicBezTo>
                    <a:pt x="84" y="29"/>
                    <a:pt x="85" y="12"/>
                    <a:pt x="71" y="6"/>
                  </a:cubicBezTo>
                  <a:cubicBezTo>
                    <a:pt x="57" y="0"/>
                    <a:pt x="15" y="29"/>
                    <a:pt x="0" y="35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pic>
          <p:nvPicPr>
            <p:cNvPr id="3259" name="Picture 32" hidden="1"/>
            <p:cNvPicPr>
              <a:picLocks noChangeAspect="1" noChangeArrowheads="1"/>
            </p:cNvPicPr>
            <p:nvPr/>
          </p:nvPicPr>
          <p:blipFill>
            <a:blip r:embed="rId15" cstate="print"/>
            <a:srcRect l="34227" r="36145" b="49373"/>
            <a:stretch>
              <a:fillRect/>
            </a:stretch>
          </p:blipFill>
          <p:spPr bwMode="auto">
            <a:xfrm>
              <a:off x="-1137" y="1134"/>
              <a:ext cx="121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2" name="Line 33" hidden="1"/>
            <p:cNvSpPr>
              <a:spLocks noChangeShapeType="1"/>
            </p:cNvSpPr>
            <p:nvPr/>
          </p:nvSpPr>
          <p:spPr bwMode="auto">
            <a:xfrm>
              <a:off x="-1131" y="1119"/>
              <a:ext cx="34" cy="0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13" name="Line 34" hidden="1"/>
            <p:cNvSpPr>
              <a:spLocks noChangeShapeType="1"/>
            </p:cNvSpPr>
            <p:nvPr/>
          </p:nvSpPr>
          <p:spPr bwMode="auto">
            <a:xfrm rot="-5400000">
              <a:off x="-1131" y="1119"/>
              <a:ext cx="34" cy="0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033" name="Steel" hidden="1"/>
          <p:cNvSpPr>
            <a:spLocks noChangeArrowheads="1"/>
          </p:cNvSpPr>
          <p:nvPr/>
        </p:nvSpPr>
        <p:spPr bwMode="gray">
          <a:xfrm>
            <a:off x="-2087563" y="768350"/>
            <a:ext cx="252413" cy="252413"/>
          </a:xfrm>
          <a:prstGeom prst="rect">
            <a:avLst/>
          </a:prstGeom>
          <a:solidFill>
            <a:srgbClr val="969696"/>
          </a:solidFill>
          <a:ln w="19050">
            <a:noFill/>
            <a:miter lim="800000"/>
            <a:headEnd/>
            <a:tailEnd/>
          </a:ln>
        </p:spPr>
        <p:txBody>
          <a:bodyPr lIns="35941" tIns="35941" rIns="18000" bIns="35941" anchor="ctr"/>
          <a:lstStyle/>
          <a:p>
            <a:pPr algn="ctr" eaLnBrk="0" hangingPunct="0">
              <a:defRPr/>
            </a:pPr>
            <a:r>
              <a:rPr lang="en-GB" altLang="ja-JP" sz="1200" b="1" dirty="0">
                <a:solidFill>
                  <a:srgbClr val="FFFFFF"/>
                </a:solidFill>
                <a:latin typeface="Frutiger 45 Light"/>
                <a:ea typeface="ＭＳ Ｐゴシック" pitchFamily="34" charset="-128"/>
              </a:rPr>
              <a:t>A</a:t>
            </a:r>
          </a:p>
        </p:txBody>
      </p:sp>
      <p:sp>
        <p:nvSpPr>
          <p:cNvPr id="1034" name="Grape" hidden="1"/>
          <p:cNvSpPr>
            <a:spLocks noChangeArrowheads="1"/>
          </p:cNvSpPr>
          <p:nvPr/>
        </p:nvSpPr>
        <p:spPr bwMode="gray">
          <a:xfrm>
            <a:off x="-1782763" y="762000"/>
            <a:ext cx="252413" cy="252413"/>
          </a:xfrm>
          <a:prstGeom prst="rect">
            <a:avLst/>
          </a:prstGeom>
          <a:solidFill>
            <a:srgbClr val="4D3380"/>
          </a:solidFill>
          <a:ln w="19050">
            <a:noFill/>
            <a:miter lim="800000"/>
            <a:headEnd/>
            <a:tailEnd/>
          </a:ln>
        </p:spPr>
        <p:txBody>
          <a:bodyPr lIns="35941" tIns="35941" rIns="18000" bIns="35941" anchor="ctr"/>
          <a:lstStyle/>
          <a:p>
            <a:pPr algn="ctr" eaLnBrk="0" hangingPunct="0">
              <a:defRPr/>
            </a:pPr>
            <a:r>
              <a:rPr lang="en-GB" altLang="ja-JP" sz="1200" b="1" dirty="0">
                <a:solidFill>
                  <a:srgbClr val="FFFFFF"/>
                </a:solidFill>
                <a:latin typeface="Frutiger 45 Light"/>
                <a:ea typeface="ＭＳ Ｐゴシック" pitchFamily="34" charset="-128"/>
              </a:rPr>
              <a:t>A</a:t>
            </a:r>
          </a:p>
        </p:txBody>
      </p:sp>
      <p:sp>
        <p:nvSpPr>
          <p:cNvPr id="1035" name="Tangerine" hidden="1"/>
          <p:cNvSpPr>
            <a:spLocks noChangeArrowheads="1"/>
          </p:cNvSpPr>
          <p:nvPr/>
        </p:nvSpPr>
        <p:spPr bwMode="gray">
          <a:xfrm>
            <a:off x="-1477963" y="762000"/>
            <a:ext cx="252413" cy="252413"/>
          </a:xfrm>
          <a:prstGeom prst="rect">
            <a:avLst/>
          </a:prstGeom>
          <a:solidFill>
            <a:srgbClr val="FF7F17"/>
          </a:solidFill>
          <a:ln w="9525">
            <a:noFill/>
            <a:miter lim="800000"/>
            <a:headEnd/>
            <a:tailEnd/>
          </a:ln>
        </p:spPr>
        <p:txBody>
          <a:bodyPr lIns="35941" tIns="35941" rIns="18000" bIns="35941" anchor="ctr"/>
          <a:lstStyle/>
          <a:p>
            <a:pPr algn="ctr" eaLnBrk="0" hangingPunct="0">
              <a:defRPr/>
            </a:pPr>
            <a:r>
              <a:rPr lang="en-GB" altLang="ja-JP" sz="1200" b="1" dirty="0">
                <a:solidFill>
                  <a:srgbClr val="FFFFFF"/>
                </a:solidFill>
                <a:latin typeface="Frutiger 45 Light"/>
                <a:ea typeface="ＭＳ Ｐゴシック" pitchFamily="34" charset="-128"/>
              </a:rPr>
              <a:t>A</a:t>
            </a:r>
          </a:p>
        </p:txBody>
      </p:sp>
      <p:sp>
        <p:nvSpPr>
          <p:cNvPr id="1036" name="Forest" hidden="1"/>
          <p:cNvSpPr>
            <a:spLocks noChangeArrowheads="1"/>
          </p:cNvSpPr>
          <p:nvPr/>
        </p:nvSpPr>
        <p:spPr bwMode="gray">
          <a:xfrm flipH="1">
            <a:off x="-2392363" y="768350"/>
            <a:ext cx="252413" cy="252413"/>
          </a:xfrm>
          <a:prstGeom prst="rect">
            <a:avLst/>
          </a:prstGeom>
          <a:solidFill>
            <a:srgbClr val="00B481"/>
          </a:solidFill>
          <a:ln w="19050">
            <a:noFill/>
            <a:miter lim="800000"/>
            <a:headEnd/>
            <a:tailEnd/>
          </a:ln>
        </p:spPr>
        <p:txBody>
          <a:bodyPr lIns="35941" tIns="35941" rIns="18000" bIns="35941" anchor="ctr"/>
          <a:lstStyle/>
          <a:p>
            <a:pPr algn="ctr" eaLnBrk="0" hangingPunct="0">
              <a:defRPr/>
            </a:pPr>
            <a:r>
              <a:rPr lang="en-GB" altLang="ja-JP" sz="1200" b="1" dirty="0">
                <a:solidFill>
                  <a:srgbClr val="FFFFFF"/>
                </a:solidFill>
                <a:latin typeface="Frutiger 45 Light"/>
                <a:ea typeface="ＭＳ Ｐゴシック" pitchFamily="34" charset="-128"/>
              </a:rPr>
              <a:t>A</a:t>
            </a:r>
          </a:p>
        </p:txBody>
      </p:sp>
      <p:sp>
        <p:nvSpPr>
          <p:cNvPr id="1037" name="Sky" hidden="1"/>
          <p:cNvSpPr>
            <a:spLocks noChangeArrowheads="1"/>
          </p:cNvSpPr>
          <p:nvPr/>
        </p:nvSpPr>
        <p:spPr bwMode="gray">
          <a:xfrm flipH="1">
            <a:off x="-2697163" y="1066800"/>
            <a:ext cx="252413" cy="252413"/>
          </a:xfrm>
          <a:prstGeom prst="rect">
            <a:avLst/>
          </a:prstGeom>
          <a:solidFill>
            <a:srgbClr val="7DD9FF"/>
          </a:solidFill>
          <a:ln w="19050">
            <a:noFill/>
            <a:miter lim="800000"/>
            <a:headEnd/>
            <a:tailEnd/>
          </a:ln>
        </p:spPr>
        <p:txBody>
          <a:bodyPr lIns="35941" tIns="35941" rIns="18000" bIns="35941" anchor="ctr"/>
          <a:lstStyle/>
          <a:p>
            <a:pPr algn="ctr" eaLnBrk="0" hangingPunct="0">
              <a:defRPr/>
            </a:pPr>
            <a:r>
              <a:rPr lang="en-GB" altLang="ja-JP" sz="1200" dirty="0">
                <a:solidFill>
                  <a:srgbClr val="FFFFFF"/>
                </a:solidFill>
                <a:latin typeface="Frutiger 45 Light"/>
                <a:ea typeface="ＭＳ Ｐゴシック" pitchFamily="34" charset="-128"/>
              </a:rPr>
              <a:t>A</a:t>
            </a:r>
          </a:p>
        </p:txBody>
      </p:sp>
      <p:sp>
        <p:nvSpPr>
          <p:cNvPr id="1038" name="Ocean" hidden="1"/>
          <p:cNvSpPr>
            <a:spLocks noChangeArrowheads="1"/>
          </p:cNvSpPr>
          <p:nvPr/>
        </p:nvSpPr>
        <p:spPr bwMode="gray">
          <a:xfrm flipH="1">
            <a:off x="-2697163" y="768350"/>
            <a:ext cx="252413" cy="252413"/>
          </a:xfrm>
          <a:prstGeom prst="rect">
            <a:avLst/>
          </a:prstGeom>
          <a:solidFill>
            <a:srgbClr val="265DCA"/>
          </a:solidFill>
          <a:ln w="19050">
            <a:noFill/>
            <a:miter lim="800000"/>
            <a:headEnd/>
            <a:tailEnd/>
          </a:ln>
        </p:spPr>
        <p:txBody>
          <a:bodyPr lIns="35941" tIns="35941" rIns="18000" bIns="35941" anchor="ctr"/>
          <a:lstStyle/>
          <a:p>
            <a:pPr algn="ctr" eaLnBrk="0" hangingPunct="0">
              <a:defRPr/>
            </a:pPr>
            <a:r>
              <a:rPr lang="en-GB" altLang="ja-JP" sz="1200" b="1" dirty="0">
                <a:solidFill>
                  <a:srgbClr val="FFFFFF"/>
                </a:solidFill>
                <a:latin typeface="Frutiger 45 Light"/>
                <a:ea typeface="ＭＳ Ｐゴシック" pitchFamily="34" charset="-128"/>
              </a:rPr>
              <a:t>A</a:t>
            </a:r>
          </a:p>
        </p:txBody>
      </p:sp>
      <p:sp>
        <p:nvSpPr>
          <p:cNvPr id="1039" name="Buttercup" hidden="1"/>
          <p:cNvSpPr>
            <a:spLocks noChangeArrowheads="1"/>
          </p:cNvSpPr>
          <p:nvPr/>
        </p:nvSpPr>
        <p:spPr bwMode="gray">
          <a:xfrm>
            <a:off x="-3000375" y="1082675"/>
            <a:ext cx="252412" cy="252413"/>
          </a:xfrm>
          <a:prstGeom prst="rect">
            <a:avLst/>
          </a:prstGeom>
          <a:solidFill>
            <a:srgbClr val="FAE66E"/>
          </a:solidFill>
          <a:ln w="19050">
            <a:noFill/>
            <a:miter lim="800000"/>
            <a:headEnd/>
            <a:tailEnd/>
          </a:ln>
        </p:spPr>
        <p:txBody>
          <a:bodyPr lIns="35941" tIns="35941" rIns="18000" bIns="35941" anchor="ctr"/>
          <a:lstStyle/>
          <a:p>
            <a:pPr algn="ctr" eaLnBrk="0" hangingPunct="0">
              <a:defRPr/>
            </a:pPr>
            <a:r>
              <a:rPr lang="en-GB" altLang="ja-JP" sz="1200" dirty="0">
                <a:solidFill>
                  <a:srgbClr val="000000"/>
                </a:solidFill>
                <a:latin typeface="Frutiger 45 Light"/>
                <a:ea typeface="ＭＳ Ｐゴシック" pitchFamily="34" charset="-128"/>
              </a:rPr>
              <a:t>A</a:t>
            </a:r>
          </a:p>
        </p:txBody>
      </p:sp>
      <p:sp>
        <p:nvSpPr>
          <p:cNvPr id="1040" name="Silver" hidden="1"/>
          <p:cNvSpPr>
            <a:spLocks noChangeArrowheads="1"/>
          </p:cNvSpPr>
          <p:nvPr/>
        </p:nvSpPr>
        <p:spPr bwMode="gray">
          <a:xfrm>
            <a:off x="-2087563" y="1066800"/>
            <a:ext cx="252413" cy="252413"/>
          </a:xfrm>
          <a:prstGeom prst="rect">
            <a:avLst/>
          </a:prstGeom>
          <a:solidFill>
            <a:srgbClr val="D4D4D4"/>
          </a:solidFill>
          <a:ln w="19050">
            <a:noFill/>
            <a:miter lim="800000"/>
            <a:headEnd/>
            <a:tailEnd/>
          </a:ln>
        </p:spPr>
        <p:txBody>
          <a:bodyPr lIns="35941" tIns="35941" rIns="18000" bIns="35941" anchor="ctr"/>
          <a:lstStyle/>
          <a:p>
            <a:pPr algn="ctr" eaLnBrk="0" hangingPunct="0">
              <a:defRPr/>
            </a:pPr>
            <a:r>
              <a:rPr lang="en-GB" altLang="ja-JP" sz="1200" dirty="0">
                <a:solidFill>
                  <a:srgbClr val="000000"/>
                </a:solidFill>
                <a:latin typeface="Frutiger 45 Light"/>
                <a:ea typeface="ＭＳ Ｐゴシック" pitchFamily="34" charset="-128"/>
              </a:rPr>
              <a:t>A</a:t>
            </a:r>
          </a:p>
        </p:txBody>
      </p:sp>
      <p:sp>
        <p:nvSpPr>
          <p:cNvPr id="1041" name="Heather" hidden="1"/>
          <p:cNvSpPr>
            <a:spLocks noChangeArrowheads="1"/>
          </p:cNvSpPr>
          <p:nvPr/>
        </p:nvSpPr>
        <p:spPr bwMode="gray">
          <a:xfrm>
            <a:off x="-1782763" y="1066800"/>
            <a:ext cx="252413" cy="252413"/>
          </a:xfrm>
          <a:prstGeom prst="rect">
            <a:avLst/>
          </a:prstGeom>
          <a:solidFill>
            <a:srgbClr val="B8A6DC"/>
          </a:solidFill>
          <a:ln w="19050">
            <a:noFill/>
            <a:miter lim="800000"/>
            <a:headEnd/>
            <a:tailEnd/>
          </a:ln>
        </p:spPr>
        <p:txBody>
          <a:bodyPr lIns="35941" tIns="35941" rIns="18000" bIns="35941" anchor="ctr"/>
          <a:lstStyle/>
          <a:p>
            <a:pPr algn="ctr" eaLnBrk="0" hangingPunct="0">
              <a:defRPr/>
            </a:pPr>
            <a:r>
              <a:rPr lang="en-GB" altLang="ja-JP" sz="1200" dirty="0">
                <a:solidFill>
                  <a:srgbClr val="FFFFFF"/>
                </a:solidFill>
                <a:latin typeface="Frutiger 45 Light"/>
                <a:ea typeface="ＭＳ Ｐゴシック" pitchFamily="34" charset="-128"/>
              </a:rPr>
              <a:t>A</a:t>
            </a:r>
          </a:p>
        </p:txBody>
      </p:sp>
      <p:sp>
        <p:nvSpPr>
          <p:cNvPr id="1042" name="Peach" hidden="1"/>
          <p:cNvSpPr>
            <a:spLocks noChangeArrowheads="1"/>
          </p:cNvSpPr>
          <p:nvPr/>
        </p:nvSpPr>
        <p:spPr bwMode="gray">
          <a:xfrm>
            <a:off x="-1477963" y="1066800"/>
            <a:ext cx="252413" cy="252413"/>
          </a:xfrm>
          <a:prstGeom prst="rect">
            <a:avLst/>
          </a:prstGeom>
          <a:solidFill>
            <a:srgbClr val="FFB385"/>
          </a:solidFill>
          <a:ln w="9525">
            <a:noFill/>
            <a:miter lim="800000"/>
            <a:headEnd/>
            <a:tailEnd/>
          </a:ln>
        </p:spPr>
        <p:txBody>
          <a:bodyPr lIns="35941" tIns="35941" rIns="18000" bIns="35941" anchor="ctr"/>
          <a:lstStyle/>
          <a:p>
            <a:pPr algn="ctr" eaLnBrk="0" hangingPunct="0">
              <a:defRPr/>
            </a:pPr>
            <a:r>
              <a:rPr lang="en-GB" altLang="ja-JP" sz="1200" dirty="0">
                <a:solidFill>
                  <a:srgbClr val="000000"/>
                </a:solidFill>
                <a:latin typeface="Frutiger 45 Light"/>
                <a:ea typeface="ＭＳ Ｐゴシック" pitchFamily="34" charset="-128"/>
              </a:rPr>
              <a:t>A</a:t>
            </a:r>
          </a:p>
        </p:txBody>
      </p:sp>
      <p:sp>
        <p:nvSpPr>
          <p:cNvPr id="1043" name="Sunflower" hidden="1"/>
          <p:cNvSpPr>
            <a:spLocks noChangeArrowheads="1"/>
          </p:cNvSpPr>
          <p:nvPr/>
        </p:nvSpPr>
        <p:spPr bwMode="gray">
          <a:xfrm>
            <a:off x="-3000375" y="768350"/>
            <a:ext cx="252412" cy="252413"/>
          </a:xfrm>
          <a:prstGeom prst="rect">
            <a:avLst/>
          </a:prstGeom>
          <a:solidFill>
            <a:srgbClr val="FFCC11"/>
          </a:solidFill>
          <a:ln w="19050">
            <a:noFill/>
            <a:miter lim="800000"/>
            <a:headEnd/>
            <a:tailEnd/>
          </a:ln>
        </p:spPr>
        <p:txBody>
          <a:bodyPr lIns="35941" tIns="35941" rIns="18000" bIns="35941" anchor="ctr"/>
          <a:lstStyle/>
          <a:p>
            <a:pPr algn="ctr" eaLnBrk="0" hangingPunct="0">
              <a:defRPr/>
            </a:pPr>
            <a:r>
              <a:rPr lang="en-GB" altLang="ja-JP" sz="1200" b="1" dirty="0">
                <a:solidFill>
                  <a:srgbClr val="000000"/>
                </a:solidFill>
                <a:latin typeface="Frutiger 45 Light"/>
                <a:ea typeface="ＭＳ Ｐゴシック" pitchFamily="34" charset="-128"/>
              </a:rPr>
              <a:t>A</a:t>
            </a:r>
          </a:p>
        </p:txBody>
      </p:sp>
      <p:sp>
        <p:nvSpPr>
          <p:cNvPr id="1044" name="Leaf" hidden="1"/>
          <p:cNvSpPr>
            <a:spLocks noChangeArrowheads="1"/>
          </p:cNvSpPr>
          <p:nvPr/>
        </p:nvSpPr>
        <p:spPr bwMode="gray">
          <a:xfrm flipH="1">
            <a:off x="-2392363" y="1066800"/>
            <a:ext cx="252413" cy="252413"/>
          </a:xfrm>
          <a:prstGeom prst="rect">
            <a:avLst/>
          </a:prstGeom>
          <a:solidFill>
            <a:srgbClr val="87E1AA"/>
          </a:solidFill>
          <a:ln w="19050">
            <a:noFill/>
            <a:miter lim="800000"/>
            <a:headEnd/>
            <a:tailEnd/>
          </a:ln>
        </p:spPr>
        <p:txBody>
          <a:bodyPr lIns="35941" tIns="35941" rIns="18000" bIns="35941" anchor="ctr"/>
          <a:lstStyle/>
          <a:p>
            <a:pPr algn="ctr" eaLnBrk="0" hangingPunct="0">
              <a:defRPr/>
            </a:pPr>
            <a:r>
              <a:rPr lang="en-GB" altLang="ja-JP" sz="1200" dirty="0">
                <a:solidFill>
                  <a:srgbClr val="FFFFFF"/>
                </a:solidFill>
                <a:latin typeface="Frutiger 45 Light"/>
                <a:ea typeface="ＭＳ Ｐゴシック" pitchFamily="34" charset="-128"/>
              </a:rPr>
              <a:t>A</a:t>
            </a:r>
          </a:p>
        </p:txBody>
      </p:sp>
      <p:sp>
        <p:nvSpPr>
          <p:cNvPr id="1045" name="Lemon" hidden="1"/>
          <p:cNvSpPr>
            <a:spLocks noChangeArrowheads="1"/>
          </p:cNvSpPr>
          <p:nvPr/>
        </p:nvSpPr>
        <p:spPr bwMode="gray">
          <a:xfrm>
            <a:off x="-3000375" y="1371600"/>
            <a:ext cx="252412" cy="252413"/>
          </a:xfrm>
          <a:prstGeom prst="rect">
            <a:avLst/>
          </a:prstGeom>
          <a:solidFill>
            <a:srgbClr val="FFF5AD"/>
          </a:solidFill>
          <a:ln w="19050">
            <a:noFill/>
            <a:miter lim="800000"/>
            <a:headEnd/>
            <a:tailEnd/>
          </a:ln>
        </p:spPr>
        <p:txBody>
          <a:bodyPr lIns="35941" tIns="35941" rIns="18000" bIns="35941" anchor="ctr"/>
          <a:lstStyle/>
          <a:p>
            <a:pPr algn="ctr" eaLnBrk="0" hangingPunct="0">
              <a:defRPr/>
            </a:pPr>
            <a:r>
              <a:rPr lang="en-GB" altLang="ja-JP" sz="1200" dirty="0">
                <a:solidFill>
                  <a:srgbClr val="000000"/>
                </a:solidFill>
                <a:latin typeface="Frutiger 45 Light"/>
                <a:ea typeface="ＭＳ Ｐゴシック" pitchFamily="34" charset="-128"/>
              </a:rPr>
              <a:t>A</a:t>
            </a:r>
          </a:p>
        </p:txBody>
      </p:sp>
      <p:sp>
        <p:nvSpPr>
          <p:cNvPr id="1046" name="Chrome" hidden="1"/>
          <p:cNvSpPr>
            <a:spLocks noChangeArrowheads="1"/>
          </p:cNvSpPr>
          <p:nvPr/>
        </p:nvSpPr>
        <p:spPr bwMode="gray">
          <a:xfrm>
            <a:off x="-2087563" y="1371600"/>
            <a:ext cx="252413" cy="252413"/>
          </a:xfrm>
          <a:prstGeom prst="rect">
            <a:avLst/>
          </a:prstGeom>
          <a:solidFill>
            <a:srgbClr val="E6E6E6"/>
          </a:solidFill>
          <a:ln w="19050">
            <a:noFill/>
            <a:miter lim="800000"/>
            <a:headEnd/>
            <a:tailEnd/>
          </a:ln>
        </p:spPr>
        <p:txBody>
          <a:bodyPr lIns="35941" tIns="35941" rIns="18000" bIns="35941" anchor="ctr"/>
          <a:lstStyle/>
          <a:p>
            <a:pPr algn="ctr" eaLnBrk="0" hangingPunct="0">
              <a:defRPr/>
            </a:pPr>
            <a:r>
              <a:rPr lang="en-GB" altLang="ja-JP" sz="1200" dirty="0">
                <a:solidFill>
                  <a:srgbClr val="000000"/>
                </a:solidFill>
                <a:latin typeface="Frutiger 45 Light"/>
                <a:ea typeface="ＭＳ Ｐゴシック" pitchFamily="34" charset="-128"/>
              </a:rPr>
              <a:t>A</a:t>
            </a:r>
          </a:p>
        </p:txBody>
      </p:sp>
      <p:sp>
        <p:nvSpPr>
          <p:cNvPr id="1047" name="Lavender" hidden="1"/>
          <p:cNvSpPr>
            <a:spLocks noChangeArrowheads="1"/>
          </p:cNvSpPr>
          <p:nvPr/>
        </p:nvSpPr>
        <p:spPr bwMode="gray">
          <a:xfrm>
            <a:off x="-1782763" y="1371600"/>
            <a:ext cx="252413" cy="252413"/>
          </a:xfrm>
          <a:prstGeom prst="rect">
            <a:avLst/>
          </a:prstGeom>
          <a:solidFill>
            <a:srgbClr val="D7CDEB"/>
          </a:solidFill>
          <a:ln w="19050">
            <a:noFill/>
            <a:miter lim="800000"/>
            <a:headEnd/>
            <a:tailEnd/>
          </a:ln>
        </p:spPr>
        <p:txBody>
          <a:bodyPr lIns="35941" tIns="35941" rIns="18000" bIns="35941" anchor="ctr"/>
          <a:lstStyle/>
          <a:p>
            <a:pPr algn="ctr" eaLnBrk="0" hangingPunct="0">
              <a:defRPr/>
            </a:pPr>
            <a:r>
              <a:rPr lang="en-GB" altLang="ja-JP" sz="1200" dirty="0">
                <a:solidFill>
                  <a:srgbClr val="000000"/>
                </a:solidFill>
                <a:latin typeface="Frutiger 45 Light"/>
                <a:ea typeface="ＭＳ Ｐゴシック" pitchFamily="34" charset="-128"/>
              </a:rPr>
              <a:t>A</a:t>
            </a:r>
          </a:p>
        </p:txBody>
      </p:sp>
      <p:sp>
        <p:nvSpPr>
          <p:cNvPr id="1048" name="Mango" hidden="1"/>
          <p:cNvSpPr>
            <a:spLocks noChangeArrowheads="1"/>
          </p:cNvSpPr>
          <p:nvPr/>
        </p:nvSpPr>
        <p:spPr bwMode="gray">
          <a:xfrm>
            <a:off x="-1477963" y="1371600"/>
            <a:ext cx="252413" cy="252413"/>
          </a:xfrm>
          <a:prstGeom prst="rect">
            <a:avLst/>
          </a:prstGeom>
          <a:solidFill>
            <a:srgbClr val="FFDCC7"/>
          </a:solidFill>
          <a:ln w="9525">
            <a:noFill/>
            <a:miter lim="800000"/>
            <a:headEnd/>
            <a:tailEnd/>
          </a:ln>
        </p:spPr>
        <p:txBody>
          <a:bodyPr lIns="35941" tIns="35941" rIns="18000" bIns="35941" anchor="ctr"/>
          <a:lstStyle/>
          <a:p>
            <a:pPr algn="ctr" eaLnBrk="0" hangingPunct="0">
              <a:defRPr/>
            </a:pPr>
            <a:r>
              <a:rPr lang="en-GB" altLang="ja-JP" sz="1200" dirty="0">
                <a:solidFill>
                  <a:srgbClr val="000000"/>
                </a:solidFill>
                <a:latin typeface="Frutiger 45 Light"/>
                <a:ea typeface="ＭＳ Ｐゴシック" pitchFamily="34" charset="-128"/>
              </a:rPr>
              <a:t>A</a:t>
            </a:r>
          </a:p>
        </p:txBody>
      </p:sp>
      <p:sp>
        <p:nvSpPr>
          <p:cNvPr id="1049" name="Lime" hidden="1"/>
          <p:cNvSpPr>
            <a:spLocks noChangeArrowheads="1"/>
          </p:cNvSpPr>
          <p:nvPr/>
        </p:nvSpPr>
        <p:spPr bwMode="gray">
          <a:xfrm flipH="1">
            <a:off x="-2392363" y="1371600"/>
            <a:ext cx="252413" cy="252413"/>
          </a:xfrm>
          <a:prstGeom prst="rect">
            <a:avLst/>
          </a:prstGeom>
          <a:solidFill>
            <a:srgbClr val="DBFEBC"/>
          </a:solidFill>
          <a:ln w="19050">
            <a:noFill/>
            <a:miter lim="800000"/>
            <a:headEnd/>
            <a:tailEnd/>
          </a:ln>
        </p:spPr>
        <p:txBody>
          <a:bodyPr lIns="35941" tIns="35941" rIns="18000" bIns="35941" anchor="ctr"/>
          <a:lstStyle/>
          <a:p>
            <a:pPr algn="ctr" eaLnBrk="0" hangingPunct="0">
              <a:defRPr/>
            </a:pPr>
            <a:r>
              <a:rPr lang="en-GB" altLang="ja-JP" sz="1200" dirty="0">
                <a:solidFill>
                  <a:srgbClr val="000000"/>
                </a:solidFill>
                <a:latin typeface="Frutiger 45 Light"/>
                <a:ea typeface="ＭＳ Ｐゴシック" pitchFamily="34" charset="-128"/>
              </a:rPr>
              <a:t>A</a:t>
            </a:r>
          </a:p>
        </p:txBody>
      </p:sp>
      <p:sp>
        <p:nvSpPr>
          <p:cNvPr id="1050" name="Ice" hidden="1"/>
          <p:cNvSpPr>
            <a:spLocks noChangeArrowheads="1"/>
          </p:cNvSpPr>
          <p:nvPr/>
        </p:nvSpPr>
        <p:spPr bwMode="gray">
          <a:xfrm flipH="1">
            <a:off x="-2697163" y="1371600"/>
            <a:ext cx="252413" cy="252413"/>
          </a:xfrm>
          <a:prstGeom prst="rect">
            <a:avLst/>
          </a:prstGeom>
          <a:solidFill>
            <a:srgbClr val="DDF2FA"/>
          </a:solidFill>
          <a:ln w="19050">
            <a:noFill/>
            <a:miter lim="800000"/>
            <a:headEnd/>
            <a:tailEnd/>
          </a:ln>
        </p:spPr>
        <p:txBody>
          <a:bodyPr lIns="35941" tIns="35941" rIns="18000" bIns="35941" anchor="ctr"/>
          <a:lstStyle/>
          <a:p>
            <a:pPr algn="ctr" eaLnBrk="0" hangingPunct="0">
              <a:defRPr/>
            </a:pPr>
            <a:r>
              <a:rPr lang="en-GB" altLang="ja-JP" sz="1200" dirty="0">
                <a:solidFill>
                  <a:srgbClr val="000000"/>
                </a:solidFill>
                <a:latin typeface="Frutiger 45 Light"/>
                <a:ea typeface="ＭＳ Ｐゴシック" pitchFamily="34" charset="-128"/>
              </a:rPr>
              <a:t>A</a:t>
            </a:r>
          </a:p>
        </p:txBody>
      </p:sp>
      <p:sp>
        <p:nvSpPr>
          <p:cNvPr id="1051" name="OceanIce" hidden="1"/>
          <p:cNvSpPr>
            <a:spLocks noChangeArrowheads="1"/>
          </p:cNvSpPr>
          <p:nvPr/>
        </p:nvSpPr>
        <p:spPr bwMode="gray">
          <a:xfrm>
            <a:off x="-2697163" y="433388"/>
            <a:ext cx="252413" cy="252412"/>
          </a:xfrm>
          <a:prstGeom prst="rect">
            <a:avLst/>
          </a:prstGeom>
          <a:solidFill>
            <a:srgbClr val="DDF2FA"/>
          </a:solidFill>
          <a:ln w="19050">
            <a:solidFill>
              <a:srgbClr val="265DCA"/>
            </a:solidFill>
            <a:miter lim="800000"/>
            <a:headEnd/>
            <a:tailEnd/>
          </a:ln>
        </p:spPr>
        <p:txBody>
          <a:bodyPr lIns="35941" tIns="35941" rIns="18000" bIns="35941" anchor="ctr"/>
          <a:lstStyle/>
          <a:p>
            <a:pPr algn="ctr" eaLnBrk="0" hangingPunct="0">
              <a:defRPr/>
            </a:pPr>
            <a:r>
              <a:rPr lang="en-GB" altLang="ja-JP" sz="1200" dirty="0">
                <a:solidFill>
                  <a:srgbClr val="000000"/>
                </a:solidFill>
                <a:latin typeface="Frutiger 45 Light"/>
                <a:ea typeface="ＭＳ Ｐゴシック" pitchFamily="34" charset="-128"/>
              </a:rPr>
              <a:t>A</a:t>
            </a:r>
          </a:p>
        </p:txBody>
      </p:sp>
      <p:sp>
        <p:nvSpPr>
          <p:cNvPr id="1052" name="SunflowerLemon" hidden="1"/>
          <p:cNvSpPr>
            <a:spLocks noChangeArrowheads="1"/>
          </p:cNvSpPr>
          <p:nvPr/>
        </p:nvSpPr>
        <p:spPr bwMode="gray">
          <a:xfrm>
            <a:off x="-3000375" y="433388"/>
            <a:ext cx="252412" cy="252412"/>
          </a:xfrm>
          <a:prstGeom prst="rect">
            <a:avLst/>
          </a:prstGeom>
          <a:solidFill>
            <a:srgbClr val="FFF5AD"/>
          </a:solidFill>
          <a:ln w="19050">
            <a:solidFill>
              <a:srgbClr val="FFCC11"/>
            </a:solidFill>
            <a:miter lim="800000"/>
            <a:headEnd/>
            <a:tailEnd/>
          </a:ln>
        </p:spPr>
        <p:txBody>
          <a:bodyPr lIns="35941" tIns="35941" rIns="18000" bIns="35941" anchor="ctr"/>
          <a:lstStyle/>
          <a:p>
            <a:pPr algn="ctr" eaLnBrk="0" hangingPunct="0">
              <a:defRPr/>
            </a:pPr>
            <a:r>
              <a:rPr lang="en-GB" altLang="ja-JP" sz="1200" dirty="0">
                <a:solidFill>
                  <a:srgbClr val="000000"/>
                </a:solidFill>
                <a:latin typeface="Frutiger 45 Light"/>
                <a:ea typeface="ＭＳ Ｐゴシック" pitchFamily="34" charset="-128"/>
              </a:rPr>
              <a:t>A</a:t>
            </a:r>
          </a:p>
        </p:txBody>
      </p:sp>
      <p:sp>
        <p:nvSpPr>
          <p:cNvPr id="1053" name="ForestLime" hidden="1"/>
          <p:cNvSpPr>
            <a:spLocks noChangeArrowheads="1"/>
          </p:cNvSpPr>
          <p:nvPr/>
        </p:nvSpPr>
        <p:spPr bwMode="gray">
          <a:xfrm>
            <a:off x="-2392363" y="433388"/>
            <a:ext cx="252413" cy="252412"/>
          </a:xfrm>
          <a:prstGeom prst="rect">
            <a:avLst/>
          </a:prstGeom>
          <a:solidFill>
            <a:srgbClr val="DBFEBC"/>
          </a:solidFill>
          <a:ln w="19050">
            <a:solidFill>
              <a:srgbClr val="00D581"/>
            </a:solidFill>
            <a:miter lim="800000"/>
            <a:headEnd/>
            <a:tailEnd/>
          </a:ln>
        </p:spPr>
        <p:txBody>
          <a:bodyPr lIns="35941" tIns="35941" rIns="18000" bIns="35941" anchor="ctr"/>
          <a:lstStyle/>
          <a:p>
            <a:pPr algn="ctr" eaLnBrk="0" hangingPunct="0">
              <a:defRPr/>
            </a:pPr>
            <a:r>
              <a:rPr lang="en-GB" altLang="ja-JP" sz="1200" dirty="0">
                <a:solidFill>
                  <a:srgbClr val="000000"/>
                </a:solidFill>
                <a:latin typeface="Frutiger 45 Light"/>
                <a:ea typeface="ＭＳ Ｐゴシック" pitchFamily="34" charset="-128"/>
              </a:rPr>
              <a:t>A</a:t>
            </a:r>
          </a:p>
        </p:txBody>
      </p:sp>
      <p:sp>
        <p:nvSpPr>
          <p:cNvPr id="1054" name="TangerineMango" hidden="1"/>
          <p:cNvSpPr>
            <a:spLocks noChangeArrowheads="1"/>
          </p:cNvSpPr>
          <p:nvPr/>
        </p:nvSpPr>
        <p:spPr bwMode="gray">
          <a:xfrm>
            <a:off x="-1477963" y="433388"/>
            <a:ext cx="252413" cy="252412"/>
          </a:xfrm>
          <a:prstGeom prst="rect">
            <a:avLst/>
          </a:prstGeom>
          <a:solidFill>
            <a:srgbClr val="FFDCC7"/>
          </a:solidFill>
          <a:ln w="19050">
            <a:solidFill>
              <a:srgbClr val="FF7F17"/>
            </a:solidFill>
            <a:miter lim="800000"/>
            <a:headEnd/>
            <a:tailEnd/>
          </a:ln>
        </p:spPr>
        <p:txBody>
          <a:bodyPr lIns="35941" tIns="35941" rIns="18000" bIns="35941" anchor="ctr" anchorCtr="1"/>
          <a:lstStyle/>
          <a:p>
            <a:pPr algn="ctr" eaLnBrk="0" hangingPunct="0">
              <a:defRPr/>
            </a:pPr>
            <a:r>
              <a:rPr lang="en-GB" altLang="ja-JP" sz="1200" dirty="0">
                <a:solidFill>
                  <a:srgbClr val="000000"/>
                </a:solidFill>
                <a:latin typeface="Frutiger 45 Light"/>
                <a:ea typeface="ＭＳ Ｐゴシック" pitchFamily="34" charset="-128"/>
              </a:rPr>
              <a:t>A</a:t>
            </a:r>
          </a:p>
        </p:txBody>
      </p:sp>
      <p:sp>
        <p:nvSpPr>
          <p:cNvPr id="1055" name="GrapeLavender" hidden="1"/>
          <p:cNvSpPr>
            <a:spLocks noChangeArrowheads="1"/>
          </p:cNvSpPr>
          <p:nvPr/>
        </p:nvSpPr>
        <p:spPr bwMode="gray">
          <a:xfrm>
            <a:off x="-1782763" y="433388"/>
            <a:ext cx="252413" cy="252412"/>
          </a:xfrm>
          <a:prstGeom prst="rect">
            <a:avLst/>
          </a:prstGeom>
          <a:solidFill>
            <a:srgbClr val="D7CDEB"/>
          </a:solidFill>
          <a:ln w="19050">
            <a:solidFill>
              <a:srgbClr val="4D3380"/>
            </a:solidFill>
            <a:miter lim="800000"/>
            <a:headEnd/>
            <a:tailEnd/>
          </a:ln>
        </p:spPr>
        <p:txBody>
          <a:bodyPr lIns="35941" tIns="35941" rIns="18000" bIns="35941" anchor="ctr"/>
          <a:lstStyle/>
          <a:p>
            <a:pPr algn="ctr" eaLnBrk="0" hangingPunct="0">
              <a:defRPr/>
            </a:pPr>
            <a:r>
              <a:rPr lang="en-GB" altLang="ja-JP" sz="1200" dirty="0">
                <a:solidFill>
                  <a:srgbClr val="000000"/>
                </a:solidFill>
                <a:latin typeface="Frutiger 45 Light"/>
                <a:ea typeface="ＭＳ Ｐゴシック" pitchFamily="34" charset="-128"/>
              </a:rPr>
              <a:t>A</a:t>
            </a:r>
          </a:p>
        </p:txBody>
      </p:sp>
      <p:sp>
        <p:nvSpPr>
          <p:cNvPr id="1056" name="SteelChrome" hidden="1"/>
          <p:cNvSpPr>
            <a:spLocks noChangeArrowheads="1"/>
          </p:cNvSpPr>
          <p:nvPr/>
        </p:nvSpPr>
        <p:spPr bwMode="gray">
          <a:xfrm flipH="1">
            <a:off x="-2087563" y="433388"/>
            <a:ext cx="252413" cy="252412"/>
          </a:xfrm>
          <a:prstGeom prst="rect">
            <a:avLst/>
          </a:prstGeom>
          <a:solidFill>
            <a:srgbClr val="E6E6E6"/>
          </a:solidFill>
          <a:ln w="19050">
            <a:solidFill>
              <a:srgbClr val="969696"/>
            </a:solidFill>
            <a:miter lim="800000"/>
            <a:headEnd type="none" w="sm" len="sm"/>
            <a:tailEnd type="none" w="sm" len="sm"/>
          </a:ln>
        </p:spPr>
        <p:txBody>
          <a:bodyPr lIns="35941" tIns="35941" rIns="18000" bIns="35941" anchor="ctr"/>
          <a:lstStyle/>
          <a:p>
            <a:pPr algn="ctr" eaLnBrk="0" hangingPunct="0">
              <a:defRPr/>
            </a:pPr>
            <a:r>
              <a:rPr lang="en-GB" altLang="ja-JP" sz="1200" dirty="0">
                <a:solidFill>
                  <a:srgbClr val="000000"/>
                </a:solidFill>
                <a:latin typeface="Frutiger 45 Light"/>
                <a:ea typeface="ＭＳ Ｐゴシック" pitchFamily="34" charset="-128"/>
              </a:rPr>
              <a:t>A</a:t>
            </a:r>
          </a:p>
        </p:txBody>
      </p:sp>
      <p:grpSp>
        <p:nvGrpSpPr>
          <p:cNvPr id="3105" name="ResizeProportionally" hidden="1"/>
          <p:cNvGrpSpPr>
            <a:grpSpLocks/>
          </p:cNvGrpSpPr>
          <p:nvPr/>
        </p:nvGrpSpPr>
        <p:grpSpPr bwMode="auto">
          <a:xfrm>
            <a:off x="-2063750" y="2209800"/>
            <a:ext cx="1047750" cy="985838"/>
            <a:chOff x="-1392" y="1392"/>
            <a:chExt cx="660" cy="621"/>
          </a:xfrm>
        </p:grpSpPr>
        <p:sp>
          <p:nvSpPr>
            <p:cNvPr id="1207" name="Line 60" hidden="1"/>
            <p:cNvSpPr>
              <a:spLocks noChangeShapeType="1"/>
            </p:cNvSpPr>
            <p:nvPr/>
          </p:nvSpPr>
          <p:spPr bwMode="gray">
            <a:xfrm flipH="1">
              <a:off x="-732" y="1392"/>
              <a:ext cx="0" cy="5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lg" len="lg"/>
              <a:tailEnd type="triangle" w="lg" len="lg"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08" name="Line 61" hidden="1"/>
            <p:cNvSpPr>
              <a:spLocks noChangeShapeType="1"/>
            </p:cNvSpPr>
            <p:nvPr/>
          </p:nvSpPr>
          <p:spPr bwMode="gray">
            <a:xfrm flipH="1">
              <a:off x="-1392" y="2013"/>
              <a:ext cx="5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lg" len="lg"/>
              <a:tailEnd type="triangle" w="lg" len="lg"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09" name="AutoShape 62" hidden="1"/>
            <p:cNvSpPr>
              <a:spLocks noChangeArrowheads="1"/>
            </p:cNvSpPr>
            <p:nvPr/>
          </p:nvSpPr>
          <p:spPr bwMode="auto">
            <a:xfrm flipH="1">
              <a:off x="-1310" y="1477"/>
              <a:ext cx="410" cy="399"/>
            </a:xfrm>
            <a:prstGeom prst="bevel">
              <a:avLst>
                <a:gd name="adj" fmla="val 12500"/>
              </a:avLst>
            </a:prstGeom>
            <a:solidFill>
              <a:srgbClr val="265DCA"/>
            </a:solidFill>
            <a:ln w="19050">
              <a:solidFill>
                <a:srgbClr val="265DCA"/>
              </a:solidFill>
              <a:miter lim="800000"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 eaLnBrk="0" hangingPunct="0">
                <a:defRPr/>
              </a:pPr>
              <a:endParaRPr lang="ja-JP" altLang="en-GB" sz="1000">
                <a:solidFill>
                  <a:srgbClr val="FFFFFF"/>
                </a:solidFill>
                <a:latin typeface="Frutiger 45 Light"/>
                <a:ea typeface="ＭＳ Ｐゴシック" pitchFamily="34" charset="-128"/>
              </a:endParaRPr>
            </a:p>
          </p:txBody>
        </p:sp>
      </p:grpSp>
      <p:grpSp>
        <p:nvGrpSpPr>
          <p:cNvPr id="3106" name="Resize" hidden="1"/>
          <p:cNvGrpSpPr>
            <a:grpSpLocks/>
          </p:cNvGrpSpPr>
          <p:nvPr/>
        </p:nvGrpSpPr>
        <p:grpSpPr bwMode="auto">
          <a:xfrm>
            <a:off x="-2749550" y="3505200"/>
            <a:ext cx="1047750" cy="985838"/>
            <a:chOff x="-1824" y="2208"/>
            <a:chExt cx="660" cy="621"/>
          </a:xfrm>
        </p:grpSpPr>
        <p:sp>
          <p:nvSpPr>
            <p:cNvPr id="1204" name="Line 64" hidden="1"/>
            <p:cNvSpPr>
              <a:spLocks noChangeShapeType="1"/>
            </p:cNvSpPr>
            <p:nvPr/>
          </p:nvSpPr>
          <p:spPr bwMode="gray">
            <a:xfrm flipH="1">
              <a:off x="-1164" y="2208"/>
              <a:ext cx="0" cy="5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lg" len="lg"/>
              <a:tailEnd type="triangle" w="lg" len="lg"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05" name="Line 65" hidden="1"/>
            <p:cNvSpPr>
              <a:spLocks noChangeShapeType="1"/>
            </p:cNvSpPr>
            <p:nvPr/>
          </p:nvSpPr>
          <p:spPr bwMode="gray">
            <a:xfrm flipH="1">
              <a:off x="-1824" y="2829"/>
              <a:ext cx="5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lg" len="lg"/>
              <a:tailEnd type="triangle" w="lg" len="lg"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06" name="Oval 66" hidden="1"/>
            <p:cNvSpPr>
              <a:spLocks noChangeArrowheads="1"/>
            </p:cNvSpPr>
            <p:nvPr/>
          </p:nvSpPr>
          <p:spPr bwMode="auto">
            <a:xfrm rot="16200000" flipH="1">
              <a:off x="-1794" y="2325"/>
              <a:ext cx="525" cy="297"/>
            </a:xfrm>
            <a:prstGeom prst="ellipse">
              <a:avLst/>
            </a:prstGeom>
            <a:solidFill>
              <a:srgbClr val="265DCA"/>
            </a:solidFill>
            <a:ln w="19050">
              <a:solidFill>
                <a:srgbClr val="265DCA"/>
              </a:solidFill>
              <a:round/>
              <a:headEnd/>
              <a:tailEnd/>
            </a:ln>
          </p:spPr>
          <p:txBody>
            <a:bodyPr vert="eaVert" lIns="36000" tIns="36000" rIns="36000" bIns="36000" anchor="ctr"/>
            <a:lstStyle/>
            <a:p>
              <a:pPr algn="ctr" eaLnBrk="0" hangingPunct="0">
                <a:defRPr/>
              </a:pPr>
              <a:endParaRPr lang="ja-JP" altLang="en-GB" sz="1000">
                <a:solidFill>
                  <a:srgbClr val="FFFFFF"/>
                </a:solidFill>
                <a:latin typeface="Frutiger 45 Light"/>
                <a:ea typeface="ＭＳ Ｐゴシック" pitchFamily="34" charset="-128"/>
              </a:endParaRPr>
            </a:p>
          </p:txBody>
        </p:sp>
      </p:grpSp>
      <p:sp>
        <p:nvSpPr>
          <p:cNvPr id="1059" name="Blob" hidden="1"/>
          <p:cNvSpPr>
            <a:spLocks noChangeArrowheads="1"/>
          </p:cNvSpPr>
          <p:nvPr/>
        </p:nvSpPr>
        <p:spPr bwMode="auto">
          <a:xfrm>
            <a:off x="-1530350" y="3810000"/>
            <a:ext cx="368300" cy="381000"/>
          </a:xfrm>
          <a:prstGeom prst="ellipse">
            <a:avLst/>
          </a:prstGeom>
          <a:solidFill>
            <a:srgbClr val="FAE66E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lIns="36000" tIns="36000" rIns="18000" bIns="36000" anchor="ctr"/>
          <a:lstStyle/>
          <a:p>
            <a:pPr algn="ctr" eaLnBrk="0" hangingPunct="0">
              <a:defRPr/>
            </a:pPr>
            <a:r>
              <a:rPr lang="ja-JP" altLang="en-GB" sz="2600">
                <a:solidFill>
                  <a:srgbClr val="000000"/>
                </a:solidFill>
                <a:ea typeface="ＭＳ Ｐゴシック" pitchFamily="34" charset="-128"/>
              </a:rPr>
              <a:t>?</a:t>
            </a:r>
          </a:p>
        </p:txBody>
      </p:sp>
      <p:grpSp>
        <p:nvGrpSpPr>
          <p:cNvPr id="3108" name="PasteSpecial" hidden="1"/>
          <p:cNvGrpSpPr>
            <a:grpSpLocks/>
          </p:cNvGrpSpPr>
          <p:nvPr/>
        </p:nvGrpSpPr>
        <p:grpSpPr bwMode="auto">
          <a:xfrm>
            <a:off x="-2901950" y="4876800"/>
            <a:ext cx="762000" cy="909638"/>
            <a:chOff x="-1920" y="3072"/>
            <a:chExt cx="480" cy="573"/>
          </a:xfrm>
        </p:grpSpPr>
        <p:sp>
          <p:nvSpPr>
            <p:cNvPr id="1195" name="AutoShape 69" hidden="1"/>
            <p:cNvSpPr>
              <a:spLocks noChangeArrowheads="1"/>
            </p:cNvSpPr>
            <p:nvPr/>
          </p:nvSpPr>
          <p:spPr bwMode="auto">
            <a:xfrm>
              <a:off x="-1920" y="3128"/>
              <a:ext cx="432" cy="469"/>
            </a:xfrm>
            <a:prstGeom prst="roundRect">
              <a:avLst>
                <a:gd name="adj" fmla="val 29398"/>
              </a:avLst>
            </a:prstGeom>
            <a:solidFill>
              <a:srgbClr val="7DD9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96" name="AutoShape 70" hidden="1"/>
            <p:cNvSpPr>
              <a:spLocks noChangeArrowheads="1"/>
            </p:cNvSpPr>
            <p:nvPr/>
          </p:nvSpPr>
          <p:spPr bwMode="auto">
            <a:xfrm flipV="1">
              <a:off x="-1845" y="3072"/>
              <a:ext cx="294" cy="141"/>
            </a:xfrm>
            <a:custGeom>
              <a:avLst/>
              <a:gdLst>
                <a:gd name="T0" fmla="*/ 3 w 21600"/>
                <a:gd name="T1" fmla="*/ 0 h 21600"/>
                <a:gd name="T2" fmla="*/ 2 w 21600"/>
                <a:gd name="T3" fmla="*/ 1 h 21600"/>
                <a:gd name="T4" fmla="*/ 1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363 w 21600"/>
                <a:gd name="T13" fmla="*/ 5362 h 21600"/>
                <a:gd name="T14" fmla="*/ 16237 w 21600"/>
                <a:gd name="T15" fmla="*/ 1623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087" y="21600"/>
                  </a:lnTo>
                  <a:lnTo>
                    <a:pt x="1451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97" name="Line 71" hidden="1"/>
            <p:cNvSpPr>
              <a:spLocks noChangeShapeType="1"/>
            </p:cNvSpPr>
            <p:nvPr/>
          </p:nvSpPr>
          <p:spPr bwMode="auto">
            <a:xfrm>
              <a:off x="-1728" y="3143"/>
              <a:ext cx="7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3246" name="Group 72" hidden="1"/>
            <p:cNvGrpSpPr>
              <a:grpSpLocks/>
            </p:cNvGrpSpPr>
            <p:nvPr/>
          </p:nvGrpSpPr>
          <p:grpSpPr bwMode="auto">
            <a:xfrm>
              <a:off x="-1728" y="3357"/>
              <a:ext cx="288" cy="288"/>
              <a:chOff x="2592" y="3744"/>
              <a:chExt cx="336" cy="288"/>
            </a:xfrm>
          </p:grpSpPr>
          <p:grpSp>
            <p:nvGrpSpPr>
              <p:cNvPr id="3247" name="Group 73" hidden="1"/>
              <p:cNvGrpSpPr>
                <a:grpSpLocks/>
              </p:cNvGrpSpPr>
              <p:nvPr/>
            </p:nvGrpSpPr>
            <p:grpSpPr bwMode="auto">
              <a:xfrm>
                <a:off x="2592" y="3744"/>
                <a:ext cx="336" cy="288"/>
                <a:chOff x="2592" y="3744"/>
                <a:chExt cx="336" cy="288"/>
              </a:xfrm>
            </p:grpSpPr>
            <p:sp>
              <p:nvSpPr>
                <p:cNvPr id="1201" name="Freeform 74" hidden="1"/>
                <p:cNvSpPr>
                  <a:spLocks/>
                </p:cNvSpPr>
                <p:nvPr/>
              </p:nvSpPr>
              <p:spPr bwMode="auto">
                <a:xfrm>
                  <a:off x="2592" y="3744"/>
                  <a:ext cx="336" cy="288"/>
                </a:xfrm>
                <a:custGeom>
                  <a:avLst/>
                  <a:gdLst>
                    <a:gd name="T0" fmla="*/ 0 w 336"/>
                    <a:gd name="T1" fmla="*/ 288 h 288"/>
                    <a:gd name="T2" fmla="*/ 0 w 336"/>
                    <a:gd name="T3" fmla="*/ 0 h 288"/>
                    <a:gd name="T4" fmla="*/ 240 w 336"/>
                    <a:gd name="T5" fmla="*/ 0 h 288"/>
                    <a:gd name="T6" fmla="*/ 336 w 336"/>
                    <a:gd name="T7" fmla="*/ 96 h 288"/>
                    <a:gd name="T8" fmla="*/ 336 w 336"/>
                    <a:gd name="T9" fmla="*/ 288 h 288"/>
                    <a:gd name="T10" fmla="*/ 0 w 336"/>
                    <a:gd name="T11" fmla="*/ 288 h 28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36" h="288">
                      <a:moveTo>
                        <a:pt x="0" y="288"/>
                      </a:moveTo>
                      <a:lnTo>
                        <a:pt x="0" y="0"/>
                      </a:lnTo>
                      <a:lnTo>
                        <a:pt x="240" y="0"/>
                      </a:lnTo>
                      <a:lnTo>
                        <a:pt x="336" y="96"/>
                      </a:lnTo>
                      <a:lnTo>
                        <a:pt x="336" y="288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lIns="36000" tIns="36000" rIns="36000" bIns="36000" anchor="ctr"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202" name="Line 75" hidden="1"/>
                <p:cNvSpPr>
                  <a:spLocks noChangeShapeType="1"/>
                </p:cNvSpPr>
                <p:nvPr/>
              </p:nvSpPr>
              <p:spPr bwMode="auto">
                <a:xfrm>
                  <a:off x="2648" y="3837"/>
                  <a:ext cx="136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36000" tIns="36000" rIns="36000" bIns="36000" anchor="ctr"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203" name="Line 76" hidden="1"/>
                <p:cNvSpPr>
                  <a:spLocks noChangeShapeType="1"/>
                </p:cNvSpPr>
                <p:nvPr/>
              </p:nvSpPr>
              <p:spPr bwMode="auto">
                <a:xfrm>
                  <a:off x="2648" y="3942"/>
                  <a:ext cx="224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36000" tIns="36000" rIns="36000" bIns="36000" anchor="ctr"/>
                <a:lstStyle/>
                <a:p>
                  <a:pPr>
                    <a:defRPr/>
                  </a:pPr>
                  <a:endParaRPr lang="ru-RU" dirty="0"/>
                </a:p>
              </p:txBody>
            </p:sp>
          </p:grpSp>
          <p:sp>
            <p:nvSpPr>
              <p:cNvPr id="1200" name="Freeform 77" hidden="1"/>
              <p:cNvSpPr>
                <a:spLocks/>
              </p:cNvSpPr>
              <p:nvPr/>
            </p:nvSpPr>
            <p:spPr bwMode="auto">
              <a:xfrm>
                <a:off x="2832" y="3744"/>
                <a:ext cx="96" cy="96"/>
              </a:xfrm>
              <a:custGeom>
                <a:avLst/>
                <a:gdLst>
                  <a:gd name="T0" fmla="*/ 0 w 96"/>
                  <a:gd name="T1" fmla="*/ 0 h 96"/>
                  <a:gd name="T2" fmla="*/ 0 w 96"/>
                  <a:gd name="T3" fmla="*/ 96 h 96"/>
                  <a:gd name="T4" fmla="*/ 96 w 96"/>
                  <a:gd name="T5" fmla="*/ 96 h 9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96">
                    <a:moveTo>
                      <a:pt x="0" y="0"/>
                    </a:moveTo>
                    <a:lnTo>
                      <a:pt x="0" y="96"/>
                    </a:lnTo>
                    <a:lnTo>
                      <a:pt x="96" y="96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36000" tIns="36000" rIns="36000" bIns="36000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grpSp>
        <p:nvGrpSpPr>
          <p:cNvPr id="3109" name="GotoExcelChart" hidden="1"/>
          <p:cNvGrpSpPr>
            <a:grpSpLocks/>
          </p:cNvGrpSpPr>
          <p:nvPr/>
        </p:nvGrpSpPr>
        <p:grpSpPr bwMode="auto">
          <a:xfrm>
            <a:off x="-1911350" y="5029200"/>
            <a:ext cx="911225" cy="914400"/>
            <a:chOff x="-1296" y="3168"/>
            <a:chExt cx="574" cy="576"/>
          </a:xfrm>
        </p:grpSpPr>
        <p:sp>
          <p:nvSpPr>
            <p:cNvPr id="1190" name="Rectangle 79" hidden="1"/>
            <p:cNvSpPr>
              <a:spLocks noChangeArrowheads="1"/>
            </p:cNvSpPr>
            <p:nvPr/>
          </p:nvSpPr>
          <p:spPr bwMode="gray">
            <a:xfrm>
              <a:off x="-904" y="3298"/>
              <a:ext cx="103" cy="403"/>
            </a:xfrm>
            <a:prstGeom prst="rect">
              <a:avLst/>
            </a:prstGeom>
            <a:solidFill>
              <a:srgbClr val="00B481"/>
            </a:solidFill>
            <a:ln w="19050">
              <a:solidFill>
                <a:srgbClr val="00B481"/>
              </a:solidFill>
              <a:miter lim="800000"/>
              <a:headEnd/>
              <a:tailEnd/>
            </a:ln>
          </p:spPr>
          <p:txBody>
            <a:bodyPr lIns="35941" tIns="35941" rIns="35941" bIns="35941" anchor="ctr"/>
            <a:lstStyle/>
            <a:p>
              <a:pPr algn="ctr" eaLnBrk="0" hangingPunct="0">
                <a:defRPr/>
              </a:pPr>
              <a:endParaRPr lang="ja-JP" altLang="en-GB" sz="1000" b="1">
                <a:solidFill>
                  <a:srgbClr val="FFFFFF"/>
                </a:solidFill>
                <a:latin typeface="Frutiger 45 Light"/>
                <a:ea typeface="ＭＳ Ｐゴシック" pitchFamily="34" charset="-128"/>
              </a:endParaRPr>
            </a:p>
          </p:txBody>
        </p:sp>
        <p:sp>
          <p:nvSpPr>
            <p:cNvPr id="1191" name="Rectangle 80" hidden="1"/>
            <p:cNvSpPr>
              <a:spLocks noChangeArrowheads="1"/>
            </p:cNvSpPr>
            <p:nvPr/>
          </p:nvSpPr>
          <p:spPr bwMode="gray">
            <a:xfrm>
              <a:off x="-1075" y="3183"/>
              <a:ext cx="95" cy="518"/>
            </a:xfrm>
            <a:prstGeom prst="rect">
              <a:avLst/>
            </a:prstGeom>
            <a:solidFill>
              <a:srgbClr val="FFCC11"/>
            </a:solidFill>
            <a:ln w="19050">
              <a:solidFill>
                <a:srgbClr val="FFCC11"/>
              </a:solidFill>
              <a:miter lim="800000"/>
              <a:headEnd/>
              <a:tailEnd/>
            </a:ln>
          </p:spPr>
          <p:txBody>
            <a:bodyPr lIns="35941" tIns="35941" rIns="35941" bIns="35941" anchor="ctr"/>
            <a:lstStyle/>
            <a:p>
              <a:pPr algn="ctr" eaLnBrk="0" hangingPunct="0">
                <a:defRPr/>
              </a:pPr>
              <a:endParaRPr lang="ja-JP" altLang="en-GB" sz="1000" b="1">
                <a:solidFill>
                  <a:srgbClr val="000000"/>
                </a:solidFill>
                <a:latin typeface="Frutiger 45 Light"/>
                <a:ea typeface="ＭＳ Ｐゴシック" pitchFamily="34" charset="-128"/>
              </a:endParaRPr>
            </a:p>
          </p:txBody>
        </p:sp>
        <p:sp>
          <p:nvSpPr>
            <p:cNvPr id="1192" name="Rectangle 81" hidden="1"/>
            <p:cNvSpPr>
              <a:spLocks noChangeArrowheads="1"/>
            </p:cNvSpPr>
            <p:nvPr/>
          </p:nvSpPr>
          <p:spPr bwMode="gray">
            <a:xfrm>
              <a:off x="-1247" y="3561"/>
              <a:ext cx="101" cy="140"/>
            </a:xfrm>
            <a:prstGeom prst="rect">
              <a:avLst/>
            </a:prstGeom>
            <a:solidFill>
              <a:srgbClr val="265DCA"/>
            </a:solidFill>
            <a:ln w="19050">
              <a:solidFill>
                <a:srgbClr val="265DCA"/>
              </a:solidFill>
              <a:miter lim="800000"/>
              <a:headEnd/>
              <a:tailEnd/>
            </a:ln>
          </p:spPr>
          <p:txBody>
            <a:bodyPr lIns="35941" tIns="35941" rIns="35941" bIns="35941" anchor="ctr"/>
            <a:lstStyle/>
            <a:p>
              <a:pPr algn="ctr" eaLnBrk="0" hangingPunct="0">
                <a:defRPr/>
              </a:pPr>
              <a:endParaRPr lang="ja-JP" altLang="en-GB" sz="1000" b="1">
                <a:solidFill>
                  <a:srgbClr val="FFFFFF"/>
                </a:solidFill>
                <a:latin typeface="Frutiger 45 Light"/>
                <a:ea typeface="ＭＳ Ｐゴシック" pitchFamily="34" charset="-128"/>
              </a:endParaRPr>
            </a:p>
          </p:txBody>
        </p:sp>
        <p:sp>
          <p:nvSpPr>
            <p:cNvPr id="1193" name="Freeform 82" hidden="1"/>
            <p:cNvSpPr>
              <a:spLocks/>
            </p:cNvSpPr>
            <p:nvPr/>
          </p:nvSpPr>
          <p:spPr bwMode="auto">
            <a:xfrm>
              <a:off x="-1296" y="3168"/>
              <a:ext cx="528" cy="576"/>
            </a:xfrm>
            <a:custGeom>
              <a:avLst/>
              <a:gdLst>
                <a:gd name="T0" fmla="*/ 528 w 336"/>
                <a:gd name="T1" fmla="*/ 576 h 480"/>
                <a:gd name="T2" fmla="*/ 0 w 336"/>
                <a:gd name="T3" fmla="*/ 576 h 480"/>
                <a:gd name="T4" fmla="*/ 0 w 336"/>
                <a:gd name="T5" fmla="*/ 0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6" h="480">
                  <a:moveTo>
                    <a:pt x="336" y="480"/>
                  </a:moveTo>
                  <a:lnTo>
                    <a:pt x="0" y="48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36000" tIns="36000" rIns="36000" bIns="36000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94" name="Text Box 83" hidden="1"/>
            <p:cNvSpPr txBox="1">
              <a:spLocks noChangeArrowheads="1"/>
            </p:cNvSpPr>
            <p:nvPr/>
          </p:nvSpPr>
          <p:spPr bwMode="auto">
            <a:xfrm>
              <a:off x="-1232" y="3246"/>
              <a:ext cx="510" cy="44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GB" altLang="ja-JP" sz="5800" dirty="0" smtClean="0">
                  <a:solidFill>
                    <a:srgbClr val="000000"/>
                  </a:solidFill>
                  <a:latin typeface="Impact" pitchFamily="34" charset="0"/>
                  <a:ea typeface="ＭＳ Ｐゴシック" pitchFamily="34" charset="-128"/>
                </a:rPr>
                <a:t>GO</a:t>
              </a:r>
            </a:p>
          </p:txBody>
        </p:sp>
      </p:grpSp>
      <p:grpSp>
        <p:nvGrpSpPr>
          <p:cNvPr id="3110" name="MapTools" hidden="1"/>
          <p:cNvGrpSpPr>
            <a:grpSpLocks/>
          </p:cNvGrpSpPr>
          <p:nvPr/>
        </p:nvGrpSpPr>
        <p:grpSpPr bwMode="auto">
          <a:xfrm>
            <a:off x="-1454150" y="4572000"/>
            <a:ext cx="444500" cy="762000"/>
            <a:chOff x="816" y="1056"/>
            <a:chExt cx="1573" cy="2688"/>
          </a:xfrm>
        </p:grpSpPr>
        <p:sp>
          <p:nvSpPr>
            <p:cNvPr id="1162" name="Freeform 85" hidden="1"/>
            <p:cNvSpPr>
              <a:spLocks/>
            </p:cNvSpPr>
            <p:nvPr/>
          </p:nvSpPr>
          <p:spPr bwMode="auto">
            <a:xfrm>
              <a:off x="1080" y="1056"/>
              <a:ext cx="455" cy="392"/>
            </a:xfrm>
            <a:custGeom>
              <a:avLst/>
              <a:gdLst>
                <a:gd name="T0" fmla="*/ 52 w 35"/>
                <a:gd name="T1" fmla="*/ 26 h 30"/>
                <a:gd name="T2" fmla="*/ 65 w 35"/>
                <a:gd name="T3" fmla="*/ 65 h 30"/>
                <a:gd name="T4" fmla="*/ 52 w 35"/>
                <a:gd name="T5" fmla="*/ 91 h 30"/>
                <a:gd name="T6" fmla="*/ 65 w 35"/>
                <a:gd name="T7" fmla="*/ 105 h 30"/>
                <a:gd name="T8" fmla="*/ 78 w 35"/>
                <a:gd name="T9" fmla="*/ 105 h 30"/>
                <a:gd name="T10" fmla="*/ 65 w 35"/>
                <a:gd name="T11" fmla="*/ 65 h 30"/>
                <a:gd name="T12" fmla="*/ 91 w 35"/>
                <a:gd name="T13" fmla="*/ 39 h 30"/>
                <a:gd name="T14" fmla="*/ 117 w 35"/>
                <a:gd name="T15" fmla="*/ 26 h 30"/>
                <a:gd name="T16" fmla="*/ 104 w 35"/>
                <a:gd name="T17" fmla="*/ 0 h 30"/>
                <a:gd name="T18" fmla="*/ 117 w 35"/>
                <a:gd name="T19" fmla="*/ 0 h 30"/>
                <a:gd name="T20" fmla="*/ 169 w 35"/>
                <a:gd name="T21" fmla="*/ 39 h 30"/>
                <a:gd name="T22" fmla="*/ 182 w 35"/>
                <a:gd name="T23" fmla="*/ 65 h 30"/>
                <a:gd name="T24" fmla="*/ 260 w 35"/>
                <a:gd name="T25" fmla="*/ 65 h 30"/>
                <a:gd name="T26" fmla="*/ 299 w 35"/>
                <a:gd name="T27" fmla="*/ 65 h 30"/>
                <a:gd name="T28" fmla="*/ 325 w 35"/>
                <a:gd name="T29" fmla="*/ 65 h 30"/>
                <a:gd name="T30" fmla="*/ 312 w 35"/>
                <a:gd name="T31" fmla="*/ 52 h 30"/>
                <a:gd name="T32" fmla="*/ 377 w 35"/>
                <a:gd name="T33" fmla="*/ 52 h 30"/>
                <a:gd name="T34" fmla="*/ 351 w 35"/>
                <a:gd name="T35" fmla="*/ 65 h 30"/>
                <a:gd name="T36" fmla="*/ 364 w 35"/>
                <a:gd name="T37" fmla="*/ 65 h 30"/>
                <a:gd name="T38" fmla="*/ 390 w 35"/>
                <a:gd name="T39" fmla="*/ 78 h 30"/>
                <a:gd name="T40" fmla="*/ 429 w 35"/>
                <a:gd name="T41" fmla="*/ 118 h 30"/>
                <a:gd name="T42" fmla="*/ 416 w 35"/>
                <a:gd name="T43" fmla="*/ 131 h 30"/>
                <a:gd name="T44" fmla="*/ 442 w 35"/>
                <a:gd name="T45" fmla="*/ 131 h 30"/>
                <a:gd name="T46" fmla="*/ 455 w 35"/>
                <a:gd name="T47" fmla="*/ 144 h 30"/>
                <a:gd name="T48" fmla="*/ 429 w 35"/>
                <a:gd name="T49" fmla="*/ 170 h 30"/>
                <a:gd name="T50" fmla="*/ 416 w 35"/>
                <a:gd name="T51" fmla="*/ 183 h 30"/>
                <a:gd name="T52" fmla="*/ 403 w 35"/>
                <a:gd name="T53" fmla="*/ 209 h 30"/>
                <a:gd name="T54" fmla="*/ 429 w 35"/>
                <a:gd name="T55" fmla="*/ 235 h 30"/>
                <a:gd name="T56" fmla="*/ 416 w 35"/>
                <a:gd name="T57" fmla="*/ 261 h 30"/>
                <a:gd name="T58" fmla="*/ 390 w 35"/>
                <a:gd name="T59" fmla="*/ 274 h 30"/>
                <a:gd name="T60" fmla="*/ 351 w 35"/>
                <a:gd name="T61" fmla="*/ 287 h 30"/>
                <a:gd name="T62" fmla="*/ 312 w 35"/>
                <a:gd name="T63" fmla="*/ 274 h 30"/>
                <a:gd name="T64" fmla="*/ 299 w 35"/>
                <a:gd name="T65" fmla="*/ 287 h 30"/>
                <a:gd name="T66" fmla="*/ 312 w 35"/>
                <a:gd name="T67" fmla="*/ 314 h 30"/>
                <a:gd name="T68" fmla="*/ 338 w 35"/>
                <a:gd name="T69" fmla="*/ 340 h 30"/>
                <a:gd name="T70" fmla="*/ 312 w 35"/>
                <a:gd name="T71" fmla="*/ 353 h 30"/>
                <a:gd name="T72" fmla="*/ 273 w 35"/>
                <a:gd name="T73" fmla="*/ 379 h 30"/>
                <a:gd name="T74" fmla="*/ 234 w 35"/>
                <a:gd name="T75" fmla="*/ 392 h 30"/>
                <a:gd name="T76" fmla="*/ 208 w 35"/>
                <a:gd name="T77" fmla="*/ 340 h 30"/>
                <a:gd name="T78" fmla="*/ 208 w 35"/>
                <a:gd name="T79" fmla="*/ 301 h 30"/>
                <a:gd name="T80" fmla="*/ 195 w 35"/>
                <a:gd name="T81" fmla="*/ 274 h 30"/>
                <a:gd name="T82" fmla="*/ 195 w 35"/>
                <a:gd name="T83" fmla="*/ 235 h 30"/>
                <a:gd name="T84" fmla="*/ 195 w 35"/>
                <a:gd name="T85" fmla="*/ 209 h 30"/>
                <a:gd name="T86" fmla="*/ 169 w 35"/>
                <a:gd name="T87" fmla="*/ 209 h 30"/>
                <a:gd name="T88" fmla="*/ 130 w 35"/>
                <a:gd name="T89" fmla="*/ 209 h 30"/>
                <a:gd name="T90" fmla="*/ 91 w 35"/>
                <a:gd name="T91" fmla="*/ 170 h 30"/>
                <a:gd name="T92" fmla="*/ 52 w 35"/>
                <a:gd name="T93" fmla="*/ 170 h 30"/>
                <a:gd name="T94" fmla="*/ 39 w 35"/>
                <a:gd name="T95" fmla="*/ 131 h 30"/>
                <a:gd name="T96" fmla="*/ 13 w 35"/>
                <a:gd name="T97" fmla="*/ 105 h 30"/>
                <a:gd name="T98" fmla="*/ 13 w 35"/>
                <a:gd name="T99" fmla="*/ 91 h 30"/>
                <a:gd name="T100" fmla="*/ 26 w 35"/>
                <a:gd name="T101" fmla="*/ 52 h 30"/>
                <a:gd name="T102" fmla="*/ 65 w 35"/>
                <a:gd name="T103" fmla="*/ 13 h 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5" h="30">
                  <a:moveTo>
                    <a:pt x="5" y="1"/>
                  </a:moveTo>
                  <a:lnTo>
                    <a:pt x="4" y="2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7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5" y="5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9" y="4"/>
                  </a:lnTo>
                  <a:lnTo>
                    <a:pt x="20" y="5"/>
                  </a:lnTo>
                  <a:lnTo>
                    <a:pt x="21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9" y="4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2" y="8"/>
                  </a:lnTo>
                  <a:lnTo>
                    <a:pt x="33" y="9"/>
                  </a:lnTo>
                  <a:lnTo>
                    <a:pt x="32" y="10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3" y="13"/>
                  </a:lnTo>
                  <a:lnTo>
                    <a:pt x="34" y="13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1" y="16"/>
                  </a:lnTo>
                  <a:lnTo>
                    <a:pt x="33" y="18"/>
                  </a:lnTo>
                  <a:lnTo>
                    <a:pt x="33" y="19"/>
                  </a:lnTo>
                  <a:lnTo>
                    <a:pt x="32" y="20"/>
                  </a:lnTo>
                  <a:lnTo>
                    <a:pt x="31" y="20"/>
                  </a:lnTo>
                  <a:lnTo>
                    <a:pt x="30" y="21"/>
                  </a:lnTo>
                  <a:lnTo>
                    <a:pt x="28" y="21"/>
                  </a:lnTo>
                  <a:lnTo>
                    <a:pt x="27" y="22"/>
                  </a:lnTo>
                  <a:lnTo>
                    <a:pt x="26" y="22"/>
                  </a:lnTo>
                  <a:lnTo>
                    <a:pt x="24" y="21"/>
                  </a:lnTo>
                  <a:lnTo>
                    <a:pt x="22" y="21"/>
                  </a:lnTo>
                  <a:lnTo>
                    <a:pt x="23" y="22"/>
                  </a:lnTo>
                  <a:lnTo>
                    <a:pt x="24" y="22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6" y="26"/>
                  </a:lnTo>
                  <a:lnTo>
                    <a:pt x="24" y="27"/>
                  </a:lnTo>
                  <a:lnTo>
                    <a:pt x="24" y="28"/>
                  </a:lnTo>
                  <a:lnTo>
                    <a:pt x="21" y="29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7" y="28"/>
                  </a:lnTo>
                  <a:lnTo>
                    <a:pt x="16" y="26"/>
                  </a:lnTo>
                  <a:lnTo>
                    <a:pt x="15" y="25"/>
                  </a:lnTo>
                  <a:lnTo>
                    <a:pt x="16" y="23"/>
                  </a:lnTo>
                  <a:lnTo>
                    <a:pt x="15" y="22"/>
                  </a:lnTo>
                  <a:lnTo>
                    <a:pt x="15" y="21"/>
                  </a:lnTo>
                  <a:lnTo>
                    <a:pt x="14" y="20"/>
                  </a:lnTo>
                  <a:lnTo>
                    <a:pt x="15" y="18"/>
                  </a:lnTo>
                  <a:lnTo>
                    <a:pt x="15" y="16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9" y="14"/>
                  </a:lnTo>
                  <a:lnTo>
                    <a:pt x="7" y="13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2" y="4"/>
                  </a:lnTo>
                  <a:lnTo>
                    <a:pt x="4" y="1"/>
                  </a:lnTo>
                  <a:lnTo>
                    <a:pt x="5" y="1"/>
                  </a:lnTo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63" name="Freeform 86" hidden="1"/>
            <p:cNvSpPr>
              <a:spLocks/>
            </p:cNvSpPr>
            <p:nvPr/>
          </p:nvSpPr>
          <p:spPr bwMode="auto">
            <a:xfrm>
              <a:off x="827" y="1426"/>
              <a:ext cx="185" cy="218"/>
            </a:xfrm>
            <a:custGeom>
              <a:avLst/>
              <a:gdLst>
                <a:gd name="T0" fmla="*/ 185 w 14"/>
                <a:gd name="T1" fmla="*/ 51 h 17"/>
                <a:gd name="T2" fmla="*/ 159 w 14"/>
                <a:gd name="T3" fmla="*/ 38 h 17"/>
                <a:gd name="T4" fmla="*/ 159 w 14"/>
                <a:gd name="T5" fmla="*/ 38 h 17"/>
                <a:gd name="T6" fmla="*/ 119 w 14"/>
                <a:gd name="T7" fmla="*/ 38 h 17"/>
                <a:gd name="T8" fmla="*/ 119 w 14"/>
                <a:gd name="T9" fmla="*/ 26 h 17"/>
                <a:gd name="T10" fmla="*/ 106 w 14"/>
                <a:gd name="T11" fmla="*/ 26 h 17"/>
                <a:gd name="T12" fmla="*/ 79 w 14"/>
                <a:gd name="T13" fmla="*/ 13 h 17"/>
                <a:gd name="T14" fmla="*/ 66 w 14"/>
                <a:gd name="T15" fmla="*/ 0 h 17"/>
                <a:gd name="T16" fmla="*/ 40 w 14"/>
                <a:gd name="T17" fmla="*/ 26 h 17"/>
                <a:gd name="T18" fmla="*/ 26 w 14"/>
                <a:gd name="T19" fmla="*/ 26 h 17"/>
                <a:gd name="T20" fmla="*/ 26 w 14"/>
                <a:gd name="T21" fmla="*/ 26 h 17"/>
                <a:gd name="T22" fmla="*/ 26 w 14"/>
                <a:gd name="T23" fmla="*/ 38 h 17"/>
                <a:gd name="T24" fmla="*/ 13 w 14"/>
                <a:gd name="T25" fmla="*/ 64 h 17"/>
                <a:gd name="T26" fmla="*/ 13 w 14"/>
                <a:gd name="T27" fmla="*/ 77 h 17"/>
                <a:gd name="T28" fmla="*/ 0 w 14"/>
                <a:gd name="T29" fmla="*/ 77 h 17"/>
                <a:gd name="T30" fmla="*/ 0 w 14"/>
                <a:gd name="T31" fmla="*/ 128 h 17"/>
                <a:gd name="T32" fmla="*/ 13 w 14"/>
                <a:gd name="T33" fmla="*/ 141 h 17"/>
                <a:gd name="T34" fmla="*/ 26 w 14"/>
                <a:gd name="T35" fmla="*/ 115 h 17"/>
                <a:gd name="T36" fmla="*/ 26 w 14"/>
                <a:gd name="T37" fmla="*/ 128 h 17"/>
                <a:gd name="T38" fmla="*/ 26 w 14"/>
                <a:gd name="T39" fmla="*/ 154 h 17"/>
                <a:gd name="T40" fmla="*/ 13 w 14"/>
                <a:gd name="T41" fmla="*/ 167 h 17"/>
                <a:gd name="T42" fmla="*/ 13 w 14"/>
                <a:gd name="T43" fmla="*/ 180 h 17"/>
                <a:gd name="T44" fmla="*/ 0 w 14"/>
                <a:gd name="T45" fmla="*/ 180 h 17"/>
                <a:gd name="T46" fmla="*/ 13 w 14"/>
                <a:gd name="T47" fmla="*/ 192 h 17"/>
                <a:gd name="T48" fmla="*/ 26 w 14"/>
                <a:gd name="T49" fmla="*/ 192 h 17"/>
                <a:gd name="T50" fmla="*/ 26 w 14"/>
                <a:gd name="T51" fmla="*/ 205 h 17"/>
                <a:gd name="T52" fmla="*/ 40 w 14"/>
                <a:gd name="T53" fmla="*/ 205 h 17"/>
                <a:gd name="T54" fmla="*/ 40 w 14"/>
                <a:gd name="T55" fmla="*/ 218 h 17"/>
                <a:gd name="T56" fmla="*/ 53 w 14"/>
                <a:gd name="T57" fmla="*/ 205 h 17"/>
                <a:gd name="T58" fmla="*/ 66 w 14"/>
                <a:gd name="T59" fmla="*/ 205 h 17"/>
                <a:gd name="T60" fmla="*/ 66 w 14"/>
                <a:gd name="T61" fmla="*/ 180 h 17"/>
                <a:gd name="T62" fmla="*/ 79 w 14"/>
                <a:gd name="T63" fmla="*/ 167 h 17"/>
                <a:gd name="T64" fmla="*/ 93 w 14"/>
                <a:gd name="T65" fmla="*/ 167 h 17"/>
                <a:gd name="T66" fmla="*/ 93 w 14"/>
                <a:gd name="T67" fmla="*/ 154 h 17"/>
                <a:gd name="T68" fmla="*/ 145 w 14"/>
                <a:gd name="T69" fmla="*/ 128 h 17"/>
                <a:gd name="T70" fmla="*/ 172 w 14"/>
                <a:gd name="T71" fmla="*/ 103 h 17"/>
                <a:gd name="T72" fmla="*/ 185 w 14"/>
                <a:gd name="T73" fmla="*/ 77 h 17"/>
                <a:gd name="T74" fmla="*/ 185 w 14"/>
                <a:gd name="T75" fmla="*/ 77 h 17"/>
                <a:gd name="T76" fmla="*/ 172 w 14"/>
                <a:gd name="T77" fmla="*/ 51 h 17"/>
                <a:gd name="T78" fmla="*/ 172 w 14"/>
                <a:gd name="T79" fmla="*/ 51 h 17"/>
                <a:gd name="T80" fmla="*/ 185 w 14"/>
                <a:gd name="T81" fmla="*/ 51 h 17"/>
                <a:gd name="T82" fmla="*/ 185 w 14"/>
                <a:gd name="T83" fmla="*/ 51 h 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" h="17">
                  <a:moveTo>
                    <a:pt x="14" y="4"/>
                  </a:moveTo>
                  <a:lnTo>
                    <a:pt x="12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11" y="10"/>
                  </a:lnTo>
                  <a:lnTo>
                    <a:pt x="13" y="8"/>
                  </a:lnTo>
                  <a:lnTo>
                    <a:pt x="14" y="6"/>
                  </a:lnTo>
                  <a:lnTo>
                    <a:pt x="13" y="4"/>
                  </a:lnTo>
                  <a:lnTo>
                    <a:pt x="14" y="4"/>
                  </a:lnTo>
                </a:path>
              </a:pathLst>
            </a:custGeom>
            <a:solidFill>
              <a:srgbClr val="D4D4D4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64" name="Freeform 87" hidden="1"/>
            <p:cNvSpPr>
              <a:spLocks/>
            </p:cNvSpPr>
            <p:nvPr/>
          </p:nvSpPr>
          <p:spPr bwMode="auto">
            <a:xfrm>
              <a:off x="1445" y="2131"/>
              <a:ext cx="275" cy="302"/>
            </a:xfrm>
            <a:custGeom>
              <a:avLst/>
              <a:gdLst>
                <a:gd name="T0" fmla="*/ 0 w 21"/>
                <a:gd name="T1" fmla="*/ 118 h 23"/>
                <a:gd name="T2" fmla="*/ 13 w 21"/>
                <a:gd name="T3" fmla="*/ 79 h 23"/>
                <a:gd name="T4" fmla="*/ 13 w 21"/>
                <a:gd name="T5" fmla="*/ 53 h 23"/>
                <a:gd name="T6" fmla="*/ 26 w 21"/>
                <a:gd name="T7" fmla="*/ 39 h 23"/>
                <a:gd name="T8" fmla="*/ 26 w 21"/>
                <a:gd name="T9" fmla="*/ 26 h 23"/>
                <a:gd name="T10" fmla="*/ 92 w 21"/>
                <a:gd name="T11" fmla="*/ 0 h 23"/>
                <a:gd name="T12" fmla="*/ 118 w 21"/>
                <a:gd name="T13" fmla="*/ 0 h 23"/>
                <a:gd name="T14" fmla="*/ 131 w 21"/>
                <a:gd name="T15" fmla="*/ 13 h 23"/>
                <a:gd name="T16" fmla="*/ 157 w 21"/>
                <a:gd name="T17" fmla="*/ 39 h 23"/>
                <a:gd name="T18" fmla="*/ 157 w 21"/>
                <a:gd name="T19" fmla="*/ 39 h 23"/>
                <a:gd name="T20" fmla="*/ 157 w 21"/>
                <a:gd name="T21" fmla="*/ 53 h 23"/>
                <a:gd name="T22" fmla="*/ 157 w 21"/>
                <a:gd name="T23" fmla="*/ 92 h 23"/>
                <a:gd name="T24" fmla="*/ 157 w 21"/>
                <a:gd name="T25" fmla="*/ 105 h 23"/>
                <a:gd name="T26" fmla="*/ 183 w 21"/>
                <a:gd name="T27" fmla="*/ 105 h 23"/>
                <a:gd name="T28" fmla="*/ 210 w 21"/>
                <a:gd name="T29" fmla="*/ 105 h 23"/>
                <a:gd name="T30" fmla="*/ 236 w 21"/>
                <a:gd name="T31" fmla="*/ 118 h 23"/>
                <a:gd name="T32" fmla="*/ 236 w 21"/>
                <a:gd name="T33" fmla="*/ 118 h 23"/>
                <a:gd name="T34" fmla="*/ 236 w 21"/>
                <a:gd name="T35" fmla="*/ 158 h 23"/>
                <a:gd name="T36" fmla="*/ 249 w 21"/>
                <a:gd name="T37" fmla="*/ 171 h 23"/>
                <a:gd name="T38" fmla="*/ 249 w 21"/>
                <a:gd name="T39" fmla="*/ 171 h 23"/>
                <a:gd name="T40" fmla="*/ 275 w 21"/>
                <a:gd name="T41" fmla="*/ 171 h 23"/>
                <a:gd name="T42" fmla="*/ 275 w 21"/>
                <a:gd name="T43" fmla="*/ 171 h 23"/>
                <a:gd name="T44" fmla="*/ 275 w 21"/>
                <a:gd name="T45" fmla="*/ 197 h 23"/>
                <a:gd name="T46" fmla="*/ 275 w 21"/>
                <a:gd name="T47" fmla="*/ 236 h 23"/>
                <a:gd name="T48" fmla="*/ 262 w 21"/>
                <a:gd name="T49" fmla="*/ 263 h 23"/>
                <a:gd name="T50" fmla="*/ 236 w 21"/>
                <a:gd name="T51" fmla="*/ 302 h 23"/>
                <a:gd name="T52" fmla="*/ 196 w 21"/>
                <a:gd name="T53" fmla="*/ 302 h 23"/>
                <a:gd name="T54" fmla="*/ 170 w 21"/>
                <a:gd name="T55" fmla="*/ 302 h 23"/>
                <a:gd name="T56" fmla="*/ 144 w 21"/>
                <a:gd name="T57" fmla="*/ 289 h 23"/>
                <a:gd name="T58" fmla="*/ 144 w 21"/>
                <a:gd name="T59" fmla="*/ 289 h 23"/>
                <a:gd name="T60" fmla="*/ 144 w 21"/>
                <a:gd name="T61" fmla="*/ 276 h 23"/>
                <a:gd name="T62" fmla="*/ 170 w 21"/>
                <a:gd name="T63" fmla="*/ 236 h 23"/>
                <a:gd name="T64" fmla="*/ 157 w 21"/>
                <a:gd name="T65" fmla="*/ 223 h 23"/>
                <a:gd name="T66" fmla="*/ 144 w 21"/>
                <a:gd name="T67" fmla="*/ 210 h 23"/>
                <a:gd name="T68" fmla="*/ 105 w 21"/>
                <a:gd name="T69" fmla="*/ 184 h 23"/>
                <a:gd name="T70" fmla="*/ 65 w 21"/>
                <a:gd name="T71" fmla="*/ 171 h 23"/>
                <a:gd name="T72" fmla="*/ 52 w 21"/>
                <a:gd name="T73" fmla="*/ 158 h 23"/>
                <a:gd name="T74" fmla="*/ 26 w 21"/>
                <a:gd name="T75" fmla="*/ 144 h 23"/>
                <a:gd name="T76" fmla="*/ 0 w 21"/>
                <a:gd name="T77" fmla="*/ 118 h 23"/>
                <a:gd name="T78" fmla="*/ 0 w 21"/>
                <a:gd name="T79" fmla="*/ 118 h 23"/>
                <a:gd name="T80" fmla="*/ 0 w 21"/>
                <a:gd name="T81" fmla="*/ 118 h 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" h="23">
                  <a:moveTo>
                    <a:pt x="0" y="9"/>
                  </a:moveTo>
                  <a:lnTo>
                    <a:pt x="1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9"/>
                  </a:lnTo>
                  <a:lnTo>
                    <a:pt x="18" y="12"/>
                  </a:lnTo>
                  <a:lnTo>
                    <a:pt x="19" y="13"/>
                  </a:lnTo>
                  <a:lnTo>
                    <a:pt x="21" y="13"/>
                  </a:lnTo>
                  <a:lnTo>
                    <a:pt x="21" y="15"/>
                  </a:lnTo>
                  <a:lnTo>
                    <a:pt x="21" y="18"/>
                  </a:lnTo>
                  <a:lnTo>
                    <a:pt x="20" y="20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3" y="18"/>
                  </a:lnTo>
                  <a:lnTo>
                    <a:pt x="12" y="17"/>
                  </a:lnTo>
                  <a:lnTo>
                    <a:pt x="11" y="16"/>
                  </a:lnTo>
                  <a:lnTo>
                    <a:pt x="8" y="14"/>
                  </a:lnTo>
                  <a:lnTo>
                    <a:pt x="5" y="13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9"/>
                  </a:lnTo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65" name="Freeform 88" hidden="1"/>
            <p:cNvSpPr>
              <a:spLocks/>
            </p:cNvSpPr>
            <p:nvPr/>
          </p:nvSpPr>
          <p:spPr bwMode="auto">
            <a:xfrm>
              <a:off x="1720" y="1280"/>
              <a:ext cx="107" cy="129"/>
            </a:xfrm>
            <a:custGeom>
              <a:avLst/>
              <a:gdLst>
                <a:gd name="T0" fmla="*/ 107 w 8"/>
                <a:gd name="T1" fmla="*/ 52 h 10"/>
                <a:gd name="T2" fmla="*/ 107 w 8"/>
                <a:gd name="T3" fmla="*/ 52 h 10"/>
                <a:gd name="T4" fmla="*/ 94 w 8"/>
                <a:gd name="T5" fmla="*/ 39 h 10"/>
                <a:gd name="T6" fmla="*/ 67 w 8"/>
                <a:gd name="T7" fmla="*/ 26 h 10"/>
                <a:gd name="T8" fmla="*/ 27 w 8"/>
                <a:gd name="T9" fmla="*/ 0 h 10"/>
                <a:gd name="T10" fmla="*/ 13 w 8"/>
                <a:gd name="T11" fmla="*/ 13 h 10"/>
                <a:gd name="T12" fmla="*/ 0 w 8"/>
                <a:gd name="T13" fmla="*/ 26 h 10"/>
                <a:gd name="T14" fmla="*/ 13 w 8"/>
                <a:gd name="T15" fmla="*/ 52 h 10"/>
                <a:gd name="T16" fmla="*/ 13 w 8"/>
                <a:gd name="T17" fmla="*/ 65 h 10"/>
                <a:gd name="T18" fmla="*/ 13 w 8"/>
                <a:gd name="T19" fmla="*/ 103 h 10"/>
                <a:gd name="T20" fmla="*/ 0 w 8"/>
                <a:gd name="T21" fmla="*/ 116 h 10"/>
                <a:gd name="T22" fmla="*/ 13 w 8"/>
                <a:gd name="T23" fmla="*/ 129 h 10"/>
                <a:gd name="T24" fmla="*/ 40 w 8"/>
                <a:gd name="T25" fmla="*/ 116 h 10"/>
                <a:gd name="T26" fmla="*/ 54 w 8"/>
                <a:gd name="T27" fmla="*/ 116 h 10"/>
                <a:gd name="T28" fmla="*/ 67 w 8"/>
                <a:gd name="T29" fmla="*/ 103 h 10"/>
                <a:gd name="T30" fmla="*/ 80 w 8"/>
                <a:gd name="T31" fmla="*/ 90 h 10"/>
                <a:gd name="T32" fmla="*/ 107 w 8"/>
                <a:gd name="T33" fmla="*/ 52 h 10"/>
                <a:gd name="T34" fmla="*/ 107 w 8"/>
                <a:gd name="T35" fmla="*/ 52 h 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" h="10">
                  <a:moveTo>
                    <a:pt x="8" y="4"/>
                  </a:moveTo>
                  <a:lnTo>
                    <a:pt x="8" y="4"/>
                  </a:lnTo>
                  <a:lnTo>
                    <a:pt x="7" y="3"/>
                  </a:lnTo>
                  <a:lnTo>
                    <a:pt x="5" y="2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8"/>
                  </a:lnTo>
                  <a:lnTo>
                    <a:pt x="0" y="9"/>
                  </a:lnTo>
                  <a:lnTo>
                    <a:pt x="1" y="10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8"/>
                  </a:lnTo>
                  <a:lnTo>
                    <a:pt x="6" y="7"/>
                  </a:lnTo>
                  <a:lnTo>
                    <a:pt x="8" y="4"/>
                  </a:lnTo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66" name="Freeform 89" hidden="1"/>
            <p:cNvSpPr>
              <a:spLocks/>
            </p:cNvSpPr>
            <p:nvPr/>
          </p:nvSpPr>
          <p:spPr bwMode="auto">
            <a:xfrm>
              <a:off x="1591" y="2534"/>
              <a:ext cx="180" cy="202"/>
            </a:xfrm>
            <a:custGeom>
              <a:avLst/>
              <a:gdLst>
                <a:gd name="T0" fmla="*/ 26 w 14"/>
                <a:gd name="T1" fmla="*/ 0 h 15"/>
                <a:gd name="T2" fmla="*/ 13 w 14"/>
                <a:gd name="T3" fmla="*/ 13 h 15"/>
                <a:gd name="T4" fmla="*/ 13 w 14"/>
                <a:gd name="T5" fmla="*/ 54 h 15"/>
                <a:gd name="T6" fmla="*/ 13 w 14"/>
                <a:gd name="T7" fmla="*/ 81 h 15"/>
                <a:gd name="T8" fmla="*/ 13 w 14"/>
                <a:gd name="T9" fmla="*/ 121 h 15"/>
                <a:gd name="T10" fmla="*/ 0 w 14"/>
                <a:gd name="T11" fmla="*/ 135 h 15"/>
                <a:gd name="T12" fmla="*/ 0 w 14"/>
                <a:gd name="T13" fmla="*/ 162 h 15"/>
                <a:gd name="T14" fmla="*/ 0 w 14"/>
                <a:gd name="T15" fmla="*/ 162 h 15"/>
                <a:gd name="T16" fmla="*/ 13 w 14"/>
                <a:gd name="T17" fmla="*/ 175 h 15"/>
                <a:gd name="T18" fmla="*/ 39 w 14"/>
                <a:gd name="T19" fmla="*/ 175 h 15"/>
                <a:gd name="T20" fmla="*/ 77 w 14"/>
                <a:gd name="T21" fmla="*/ 202 h 15"/>
                <a:gd name="T22" fmla="*/ 90 w 14"/>
                <a:gd name="T23" fmla="*/ 189 h 15"/>
                <a:gd name="T24" fmla="*/ 116 w 14"/>
                <a:gd name="T25" fmla="*/ 202 h 15"/>
                <a:gd name="T26" fmla="*/ 141 w 14"/>
                <a:gd name="T27" fmla="*/ 189 h 15"/>
                <a:gd name="T28" fmla="*/ 167 w 14"/>
                <a:gd name="T29" fmla="*/ 148 h 15"/>
                <a:gd name="T30" fmla="*/ 167 w 14"/>
                <a:gd name="T31" fmla="*/ 148 h 15"/>
                <a:gd name="T32" fmla="*/ 167 w 14"/>
                <a:gd name="T33" fmla="*/ 121 h 15"/>
                <a:gd name="T34" fmla="*/ 180 w 14"/>
                <a:gd name="T35" fmla="*/ 108 h 15"/>
                <a:gd name="T36" fmla="*/ 154 w 14"/>
                <a:gd name="T37" fmla="*/ 94 h 15"/>
                <a:gd name="T38" fmla="*/ 154 w 14"/>
                <a:gd name="T39" fmla="*/ 81 h 15"/>
                <a:gd name="T40" fmla="*/ 129 w 14"/>
                <a:gd name="T41" fmla="*/ 67 h 15"/>
                <a:gd name="T42" fmla="*/ 129 w 14"/>
                <a:gd name="T43" fmla="*/ 54 h 15"/>
                <a:gd name="T44" fmla="*/ 103 w 14"/>
                <a:gd name="T45" fmla="*/ 54 h 15"/>
                <a:gd name="T46" fmla="*/ 90 w 14"/>
                <a:gd name="T47" fmla="*/ 27 h 15"/>
                <a:gd name="T48" fmla="*/ 90 w 14"/>
                <a:gd name="T49" fmla="*/ 40 h 15"/>
                <a:gd name="T50" fmla="*/ 77 w 14"/>
                <a:gd name="T51" fmla="*/ 40 h 15"/>
                <a:gd name="T52" fmla="*/ 77 w 14"/>
                <a:gd name="T53" fmla="*/ 27 h 15"/>
                <a:gd name="T54" fmla="*/ 51 w 14"/>
                <a:gd name="T55" fmla="*/ 0 h 15"/>
                <a:gd name="T56" fmla="*/ 39 w 14"/>
                <a:gd name="T57" fmla="*/ 0 h 15"/>
                <a:gd name="T58" fmla="*/ 39 w 14"/>
                <a:gd name="T59" fmla="*/ 0 h 15"/>
                <a:gd name="T60" fmla="*/ 26 w 14"/>
                <a:gd name="T61" fmla="*/ 0 h 15"/>
                <a:gd name="T62" fmla="*/ 26 w 14"/>
                <a:gd name="T63" fmla="*/ 0 h 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" h="15">
                  <a:moveTo>
                    <a:pt x="2" y="0"/>
                  </a:moveTo>
                  <a:lnTo>
                    <a:pt x="1" y="1"/>
                  </a:lnTo>
                  <a:lnTo>
                    <a:pt x="1" y="4"/>
                  </a:lnTo>
                  <a:lnTo>
                    <a:pt x="1" y="6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3" y="13"/>
                  </a:lnTo>
                  <a:lnTo>
                    <a:pt x="6" y="15"/>
                  </a:lnTo>
                  <a:lnTo>
                    <a:pt x="7" y="14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4" y="8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8" y="4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67" name="Freeform 90" hidden="1"/>
            <p:cNvSpPr>
              <a:spLocks/>
            </p:cNvSpPr>
            <p:nvPr/>
          </p:nvSpPr>
          <p:spPr bwMode="auto">
            <a:xfrm>
              <a:off x="1445" y="2131"/>
              <a:ext cx="275" cy="302"/>
            </a:xfrm>
            <a:custGeom>
              <a:avLst/>
              <a:gdLst>
                <a:gd name="T0" fmla="*/ 157 w 21"/>
                <a:gd name="T1" fmla="*/ 39 h 23"/>
                <a:gd name="T2" fmla="*/ 157 w 21"/>
                <a:gd name="T3" fmla="*/ 39 h 23"/>
                <a:gd name="T4" fmla="*/ 157 w 21"/>
                <a:gd name="T5" fmla="*/ 53 h 23"/>
                <a:gd name="T6" fmla="*/ 157 w 21"/>
                <a:gd name="T7" fmla="*/ 92 h 23"/>
                <a:gd name="T8" fmla="*/ 157 w 21"/>
                <a:gd name="T9" fmla="*/ 105 h 23"/>
                <a:gd name="T10" fmla="*/ 183 w 21"/>
                <a:gd name="T11" fmla="*/ 105 h 23"/>
                <a:gd name="T12" fmla="*/ 210 w 21"/>
                <a:gd name="T13" fmla="*/ 105 h 23"/>
                <a:gd name="T14" fmla="*/ 236 w 21"/>
                <a:gd name="T15" fmla="*/ 118 h 23"/>
                <a:gd name="T16" fmla="*/ 236 w 21"/>
                <a:gd name="T17" fmla="*/ 118 h 23"/>
                <a:gd name="T18" fmla="*/ 236 w 21"/>
                <a:gd name="T19" fmla="*/ 158 h 23"/>
                <a:gd name="T20" fmla="*/ 249 w 21"/>
                <a:gd name="T21" fmla="*/ 171 h 23"/>
                <a:gd name="T22" fmla="*/ 249 w 21"/>
                <a:gd name="T23" fmla="*/ 171 h 23"/>
                <a:gd name="T24" fmla="*/ 275 w 21"/>
                <a:gd name="T25" fmla="*/ 171 h 23"/>
                <a:gd name="T26" fmla="*/ 275 w 21"/>
                <a:gd name="T27" fmla="*/ 171 h 23"/>
                <a:gd name="T28" fmla="*/ 275 w 21"/>
                <a:gd name="T29" fmla="*/ 197 h 23"/>
                <a:gd name="T30" fmla="*/ 275 w 21"/>
                <a:gd name="T31" fmla="*/ 236 h 23"/>
                <a:gd name="T32" fmla="*/ 262 w 21"/>
                <a:gd name="T33" fmla="*/ 263 h 23"/>
                <a:gd name="T34" fmla="*/ 236 w 21"/>
                <a:gd name="T35" fmla="*/ 302 h 23"/>
                <a:gd name="T36" fmla="*/ 196 w 21"/>
                <a:gd name="T37" fmla="*/ 302 h 23"/>
                <a:gd name="T38" fmla="*/ 170 w 21"/>
                <a:gd name="T39" fmla="*/ 302 h 23"/>
                <a:gd name="T40" fmla="*/ 144 w 21"/>
                <a:gd name="T41" fmla="*/ 289 h 23"/>
                <a:gd name="T42" fmla="*/ 144 w 21"/>
                <a:gd name="T43" fmla="*/ 289 h 23"/>
                <a:gd name="T44" fmla="*/ 144 w 21"/>
                <a:gd name="T45" fmla="*/ 276 h 23"/>
                <a:gd name="T46" fmla="*/ 170 w 21"/>
                <a:gd name="T47" fmla="*/ 236 h 23"/>
                <a:gd name="T48" fmla="*/ 157 w 21"/>
                <a:gd name="T49" fmla="*/ 223 h 23"/>
                <a:gd name="T50" fmla="*/ 144 w 21"/>
                <a:gd name="T51" fmla="*/ 210 h 23"/>
                <a:gd name="T52" fmla="*/ 105 w 21"/>
                <a:gd name="T53" fmla="*/ 184 h 23"/>
                <a:gd name="T54" fmla="*/ 65 w 21"/>
                <a:gd name="T55" fmla="*/ 171 h 23"/>
                <a:gd name="T56" fmla="*/ 52 w 21"/>
                <a:gd name="T57" fmla="*/ 158 h 23"/>
                <a:gd name="T58" fmla="*/ 26 w 21"/>
                <a:gd name="T59" fmla="*/ 144 h 23"/>
                <a:gd name="T60" fmla="*/ 0 w 21"/>
                <a:gd name="T61" fmla="*/ 118 h 23"/>
                <a:gd name="T62" fmla="*/ 0 w 21"/>
                <a:gd name="T63" fmla="*/ 118 h 23"/>
                <a:gd name="T64" fmla="*/ 13 w 21"/>
                <a:gd name="T65" fmla="*/ 79 h 23"/>
                <a:gd name="T66" fmla="*/ 13 w 21"/>
                <a:gd name="T67" fmla="*/ 53 h 23"/>
                <a:gd name="T68" fmla="*/ 26 w 21"/>
                <a:gd name="T69" fmla="*/ 39 h 23"/>
                <a:gd name="T70" fmla="*/ 26 w 21"/>
                <a:gd name="T71" fmla="*/ 26 h 23"/>
                <a:gd name="T72" fmla="*/ 92 w 21"/>
                <a:gd name="T73" fmla="*/ 0 h 23"/>
                <a:gd name="T74" fmla="*/ 118 w 21"/>
                <a:gd name="T75" fmla="*/ 0 h 23"/>
                <a:gd name="T76" fmla="*/ 131 w 21"/>
                <a:gd name="T77" fmla="*/ 13 h 23"/>
                <a:gd name="T78" fmla="*/ 157 w 21"/>
                <a:gd name="T79" fmla="*/ 39 h 23"/>
                <a:gd name="T80" fmla="*/ 157 w 21"/>
                <a:gd name="T81" fmla="*/ 39 h 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" h="23">
                  <a:moveTo>
                    <a:pt x="12" y="3"/>
                  </a:moveTo>
                  <a:lnTo>
                    <a:pt x="12" y="3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9"/>
                  </a:lnTo>
                  <a:lnTo>
                    <a:pt x="18" y="12"/>
                  </a:lnTo>
                  <a:lnTo>
                    <a:pt x="19" y="13"/>
                  </a:lnTo>
                  <a:lnTo>
                    <a:pt x="21" y="13"/>
                  </a:lnTo>
                  <a:lnTo>
                    <a:pt x="21" y="15"/>
                  </a:lnTo>
                  <a:lnTo>
                    <a:pt x="21" y="18"/>
                  </a:lnTo>
                  <a:lnTo>
                    <a:pt x="20" y="20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3" y="18"/>
                  </a:lnTo>
                  <a:lnTo>
                    <a:pt x="12" y="17"/>
                  </a:lnTo>
                  <a:lnTo>
                    <a:pt x="11" y="16"/>
                  </a:lnTo>
                  <a:lnTo>
                    <a:pt x="8" y="14"/>
                  </a:lnTo>
                  <a:lnTo>
                    <a:pt x="5" y="13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9"/>
                  </a:lnTo>
                  <a:lnTo>
                    <a:pt x="1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2" y="3"/>
                  </a:lnTo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68" name="Freeform 91" hidden="1"/>
            <p:cNvSpPr>
              <a:spLocks/>
            </p:cNvSpPr>
            <p:nvPr/>
          </p:nvSpPr>
          <p:spPr bwMode="auto">
            <a:xfrm>
              <a:off x="1496" y="3492"/>
              <a:ext cx="67" cy="56"/>
            </a:xfrm>
            <a:custGeom>
              <a:avLst/>
              <a:gdLst>
                <a:gd name="T0" fmla="*/ 67 w 5"/>
                <a:gd name="T1" fmla="*/ 14 h 4"/>
                <a:gd name="T2" fmla="*/ 67 w 5"/>
                <a:gd name="T3" fmla="*/ 14 h 4"/>
                <a:gd name="T4" fmla="*/ 67 w 5"/>
                <a:gd name="T5" fmla="*/ 14 h 4"/>
                <a:gd name="T6" fmla="*/ 40 w 5"/>
                <a:gd name="T7" fmla="*/ 42 h 4"/>
                <a:gd name="T8" fmla="*/ 27 w 5"/>
                <a:gd name="T9" fmla="*/ 42 h 4"/>
                <a:gd name="T10" fmla="*/ 27 w 5"/>
                <a:gd name="T11" fmla="*/ 56 h 4"/>
                <a:gd name="T12" fmla="*/ 13 w 5"/>
                <a:gd name="T13" fmla="*/ 56 h 4"/>
                <a:gd name="T14" fmla="*/ 0 w 5"/>
                <a:gd name="T15" fmla="*/ 42 h 4"/>
                <a:gd name="T16" fmla="*/ 27 w 5"/>
                <a:gd name="T17" fmla="*/ 42 h 4"/>
                <a:gd name="T18" fmla="*/ 27 w 5"/>
                <a:gd name="T19" fmla="*/ 28 h 4"/>
                <a:gd name="T20" fmla="*/ 40 w 5"/>
                <a:gd name="T21" fmla="*/ 28 h 4"/>
                <a:gd name="T22" fmla="*/ 27 w 5"/>
                <a:gd name="T23" fmla="*/ 14 h 4"/>
                <a:gd name="T24" fmla="*/ 27 w 5"/>
                <a:gd name="T25" fmla="*/ 14 h 4"/>
                <a:gd name="T26" fmla="*/ 13 w 5"/>
                <a:gd name="T27" fmla="*/ 0 h 4"/>
                <a:gd name="T28" fmla="*/ 40 w 5"/>
                <a:gd name="T29" fmla="*/ 14 h 4"/>
                <a:gd name="T30" fmla="*/ 67 w 5"/>
                <a:gd name="T31" fmla="*/ 14 h 4"/>
                <a:gd name="T32" fmla="*/ 67 w 5"/>
                <a:gd name="T33" fmla="*/ 14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4">
                  <a:moveTo>
                    <a:pt x="5" y="1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5" y="1"/>
                  </a:lnTo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69" name="Freeform 92" hidden="1"/>
            <p:cNvSpPr>
              <a:spLocks/>
            </p:cNvSpPr>
            <p:nvPr/>
          </p:nvSpPr>
          <p:spPr bwMode="auto">
            <a:xfrm>
              <a:off x="1552" y="3492"/>
              <a:ext cx="62" cy="67"/>
            </a:xfrm>
            <a:custGeom>
              <a:avLst/>
              <a:gdLst>
                <a:gd name="T0" fmla="*/ 50 w 5"/>
                <a:gd name="T1" fmla="*/ 27 h 5"/>
                <a:gd name="T2" fmla="*/ 37 w 5"/>
                <a:gd name="T3" fmla="*/ 40 h 5"/>
                <a:gd name="T4" fmla="*/ 25 w 5"/>
                <a:gd name="T5" fmla="*/ 40 h 5"/>
                <a:gd name="T6" fmla="*/ 25 w 5"/>
                <a:gd name="T7" fmla="*/ 54 h 5"/>
                <a:gd name="T8" fmla="*/ 12 w 5"/>
                <a:gd name="T9" fmla="*/ 40 h 5"/>
                <a:gd name="T10" fmla="*/ 12 w 5"/>
                <a:gd name="T11" fmla="*/ 54 h 5"/>
                <a:gd name="T12" fmla="*/ 25 w 5"/>
                <a:gd name="T13" fmla="*/ 54 h 5"/>
                <a:gd name="T14" fmla="*/ 12 w 5"/>
                <a:gd name="T15" fmla="*/ 54 h 5"/>
                <a:gd name="T16" fmla="*/ 12 w 5"/>
                <a:gd name="T17" fmla="*/ 67 h 5"/>
                <a:gd name="T18" fmla="*/ 0 w 5"/>
                <a:gd name="T19" fmla="*/ 54 h 5"/>
                <a:gd name="T20" fmla="*/ 0 w 5"/>
                <a:gd name="T21" fmla="*/ 27 h 5"/>
                <a:gd name="T22" fmla="*/ 12 w 5"/>
                <a:gd name="T23" fmla="*/ 27 h 5"/>
                <a:gd name="T24" fmla="*/ 25 w 5"/>
                <a:gd name="T25" fmla="*/ 27 h 5"/>
                <a:gd name="T26" fmla="*/ 12 w 5"/>
                <a:gd name="T27" fmla="*/ 13 h 5"/>
                <a:gd name="T28" fmla="*/ 25 w 5"/>
                <a:gd name="T29" fmla="*/ 0 h 5"/>
                <a:gd name="T30" fmla="*/ 37 w 5"/>
                <a:gd name="T31" fmla="*/ 0 h 5"/>
                <a:gd name="T32" fmla="*/ 37 w 5"/>
                <a:gd name="T33" fmla="*/ 13 h 5"/>
                <a:gd name="T34" fmla="*/ 50 w 5"/>
                <a:gd name="T35" fmla="*/ 13 h 5"/>
                <a:gd name="T36" fmla="*/ 62 w 5"/>
                <a:gd name="T37" fmla="*/ 27 h 5"/>
                <a:gd name="T38" fmla="*/ 50 w 5"/>
                <a:gd name="T39" fmla="*/ 27 h 5"/>
                <a:gd name="T40" fmla="*/ 50 w 5"/>
                <a:gd name="T41" fmla="*/ 27 h 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" h="5">
                  <a:moveTo>
                    <a:pt x="4" y="2"/>
                  </a:move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4" y="2"/>
                  </a:lnTo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70" name="Freeform 93" hidden="1"/>
            <p:cNvSpPr>
              <a:spLocks/>
            </p:cNvSpPr>
            <p:nvPr/>
          </p:nvSpPr>
          <p:spPr bwMode="auto">
            <a:xfrm>
              <a:off x="1209" y="1801"/>
              <a:ext cx="404" cy="459"/>
            </a:xfrm>
            <a:custGeom>
              <a:avLst/>
              <a:gdLst>
                <a:gd name="T0" fmla="*/ 39 w 31"/>
                <a:gd name="T1" fmla="*/ 39 h 35"/>
                <a:gd name="T2" fmla="*/ 91 w 31"/>
                <a:gd name="T3" fmla="*/ 0 h 35"/>
                <a:gd name="T4" fmla="*/ 143 w 31"/>
                <a:gd name="T5" fmla="*/ 0 h 35"/>
                <a:gd name="T6" fmla="*/ 143 w 31"/>
                <a:gd name="T7" fmla="*/ 26 h 35"/>
                <a:gd name="T8" fmla="*/ 143 w 31"/>
                <a:gd name="T9" fmla="*/ 79 h 35"/>
                <a:gd name="T10" fmla="*/ 209 w 31"/>
                <a:gd name="T11" fmla="*/ 92 h 35"/>
                <a:gd name="T12" fmla="*/ 248 w 31"/>
                <a:gd name="T13" fmla="*/ 118 h 35"/>
                <a:gd name="T14" fmla="*/ 287 w 31"/>
                <a:gd name="T15" fmla="*/ 131 h 35"/>
                <a:gd name="T16" fmla="*/ 300 w 31"/>
                <a:gd name="T17" fmla="*/ 144 h 35"/>
                <a:gd name="T18" fmla="*/ 313 w 31"/>
                <a:gd name="T19" fmla="*/ 184 h 35"/>
                <a:gd name="T20" fmla="*/ 313 w 31"/>
                <a:gd name="T21" fmla="*/ 223 h 35"/>
                <a:gd name="T22" fmla="*/ 378 w 31"/>
                <a:gd name="T23" fmla="*/ 249 h 35"/>
                <a:gd name="T24" fmla="*/ 391 w 31"/>
                <a:gd name="T25" fmla="*/ 262 h 35"/>
                <a:gd name="T26" fmla="*/ 404 w 31"/>
                <a:gd name="T27" fmla="*/ 328 h 35"/>
                <a:gd name="T28" fmla="*/ 391 w 31"/>
                <a:gd name="T29" fmla="*/ 354 h 35"/>
                <a:gd name="T30" fmla="*/ 365 w 31"/>
                <a:gd name="T31" fmla="*/ 341 h 35"/>
                <a:gd name="T32" fmla="*/ 326 w 31"/>
                <a:gd name="T33" fmla="*/ 328 h 35"/>
                <a:gd name="T34" fmla="*/ 261 w 31"/>
                <a:gd name="T35" fmla="*/ 367 h 35"/>
                <a:gd name="T36" fmla="*/ 248 w 31"/>
                <a:gd name="T37" fmla="*/ 407 h 35"/>
                <a:gd name="T38" fmla="*/ 222 w 31"/>
                <a:gd name="T39" fmla="*/ 433 h 35"/>
                <a:gd name="T40" fmla="*/ 169 w 31"/>
                <a:gd name="T41" fmla="*/ 459 h 35"/>
                <a:gd name="T42" fmla="*/ 130 w 31"/>
                <a:gd name="T43" fmla="*/ 433 h 35"/>
                <a:gd name="T44" fmla="*/ 78 w 31"/>
                <a:gd name="T45" fmla="*/ 459 h 35"/>
                <a:gd name="T46" fmla="*/ 52 w 31"/>
                <a:gd name="T47" fmla="*/ 459 h 35"/>
                <a:gd name="T48" fmla="*/ 26 w 31"/>
                <a:gd name="T49" fmla="*/ 380 h 35"/>
                <a:gd name="T50" fmla="*/ 26 w 31"/>
                <a:gd name="T51" fmla="*/ 367 h 35"/>
                <a:gd name="T52" fmla="*/ 26 w 31"/>
                <a:gd name="T53" fmla="*/ 354 h 35"/>
                <a:gd name="T54" fmla="*/ 13 w 31"/>
                <a:gd name="T55" fmla="*/ 315 h 35"/>
                <a:gd name="T56" fmla="*/ 0 w 31"/>
                <a:gd name="T57" fmla="*/ 275 h 35"/>
                <a:gd name="T58" fmla="*/ 13 w 31"/>
                <a:gd name="T59" fmla="*/ 236 h 35"/>
                <a:gd name="T60" fmla="*/ 0 w 31"/>
                <a:gd name="T61" fmla="*/ 210 h 35"/>
                <a:gd name="T62" fmla="*/ 13 w 31"/>
                <a:gd name="T63" fmla="*/ 184 h 35"/>
                <a:gd name="T64" fmla="*/ 13 w 31"/>
                <a:gd name="T65" fmla="*/ 157 h 35"/>
                <a:gd name="T66" fmla="*/ 26 w 31"/>
                <a:gd name="T67" fmla="*/ 92 h 35"/>
                <a:gd name="T68" fmla="*/ 0 w 31"/>
                <a:gd name="T69" fmla="*/ 39 h 3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" h="35">
                  <a:moveTo>
                    <a:pt x="0" y="3"/>
                  </a:moveTo>
                  <a:lnTo>
                    <a:pt x="3" y="3"/>
                  </a:lnTo>
                  <a:lnTo>
                    <a:pt x="5" y="2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13" y="7"/>
                  </a:lnTo>
                  <a:lnTo>
                    <a:pt x="16" y="7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3" y="14"/>
                  </a:lnTo>
                  <a:lnTo>
                    <a:pt x="24" y="17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31" y="22"/>
                  </a:lnTo>
                  <a:lnTo>
                    <a:pt x="31" y="25"/>
                  </a:lnTo>
                  <a:lnTo>
                    <a:pt x="30" y="26"/>
                  </a:lnTo>
                  <a:lnTo>
                    <a:pt x="30" y="27"/>
                  </a:lnTo>
                  <a:lnTo>
                    <a:pt x="30" y="28"/>
                  </a:lnTo>
                  <a:lnTo>
                    <a:pt x="28" y="26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20" y="28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8" y="34"/>
                  </a:lnTo>
                  <a:lnTo>
                    <a:pt x="17" y="33"/>
                  </a:lnTo>
                  <a:lnTo>
                    <a:pt x="14" y="33"/>
                  </a:lnTo>
                  <a:lnTo>
                    <a:pt x="13" y="35"/>
                  </a:lnTo>
                  <a:lnTo>
                    <a:pt x="12" y="33"/>
                  </a:lnTo>
                  <a:lnTo>
                    <a:pt x="10" y="33"/>
                  </a:lnTo>
                  <a:lnTo>
                    <a:pt x="9" y="32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3" y="30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1" y="8"/>
                  </a:lnTo>
                  <a:lnTo>
                    <a:pt x="2" y="7"/>
                  </a:lnTo>
                  <a:lnTo>
                    <a:pt x="0" y="3"/>
                  </a:lnTo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71" name="Freeform 94" hidden="1"/>
            <p:cNvSpPr>
              <a:spLocks/>
            </p:cNvSpPr>
            <p:nvPr/>
          </p:nvSpPr>
          <p:spPr bwMode="auto">
            <a:xfrm>
              <a:off x="1850" y="1476"/>
              <a:ext cx="79" cy="50"/>
            </a:xfrm>
            <a:custGeom>
              <a:avLst/>
              <a:gdLst>
                <a:gd name="T0" fmla="*/ 79 w 6"/>
                <a:gd name="T1" fmla="*/ 13 h 4"/>
                <a:gd name="T2" fmla="*/ 79 w 6"/>
                <a:gd name="T3" fmla="*/ 25 h 4"/>
                <a:gd name="T4" fmla="*/ 53 w 6"/>
                <a:gd name="T5" fmla="*/ 50 h 4"/>
                <a:gd name="T6" fmla="*/ 26 w 6"/>
                <a:gd name="T7" fmla="*/ 50 h 4"/>
                <a:gd name="T8" fmla="*/ 13 w 6"/>
                <a:gd name="T9" fmla="*/ 50 h 4"/>
                <a:gd name="T10" fmla="*/ 13 w 6"/>
                <a:gd name="T11" fmla="*/ 50 h 4"/>
                <a:gd name="T12" fmla="*/ 0 w 6"/>
                <a:gd name="T13" fmla="*/ 13 h 4"/>
                <a:gd name="T14" fmla="*/ 13 w 6"/>
                <a:gd name="T15" fmla="*/ 0 h 4"/>
                <a:gd name="T16" fmla="*/ 40 w 6"/>
                <a:gd name="T17" fmla="*/ 0 h 4"/>
                <a:gd name="T18" fmla="*/ 66 w 6"/>
                <a:gd name="T19" fmla="*/ 0 h 4"/>
                <a:gd name="T20" fmla="*/ 79 w 6"/>
                <a:gd name="T21" fmla="*/ 13 h 4"/>
                <a:gd name="T22" fmla="*/ 79 w 6"/>
                <a:gd name="T23" fmla="*/ 13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lnTo>
                    <a:pt x="6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72" name="Freeform 95" hidden="1"/>
            <p:cNvSpPr>
              <a:spLocks/>
            </p:cNvSpPr>
            <p:nvPr/>
          </p:nvSpPr>
          <p:spPr bwMode="auto">
            <a:xfrm>
              <a:off x="1237" y="3576"/>
              <a:ext cx="118" cy="129"/>
            </a:xfrm>
            <a:custGeom>
              <a:avLst/>
              <a:gdLst>
                <a:gd name="T0" fmla="*/ 0 w 9"/>
                <a:gd name="T1" fmla="*/ 129 h 10"/>
                <a:gd name="T2" fmla="*/ 0 w 9"/>
                <a:gd name="T3" fmla="*/ 0 h 10"/>
                <a:gd name="T4" fmla="*/ 26 w 9"/>
                <a:gd name="T5" fmla="*/ 26 h 10"/>
                <a:gd name="T6" fmla="*/ 13 w 9"/>
                <a:gd name="T7" fmla="*/ 26 h 10"/>
                <a:gd name="T8" fmla="*/ 13 w 9"/>
                <a:gd name="T9" fmla="*/ 26 h 10"/>
                <a:gd name="T10" fmla="*/ 26 w 9"/>
                <a:gd name="T11" fmla="*/ 52 h 10"/>
                <a:gd name="T12" fmla="*/ 92 w 9"/>
                <a:gd name="T13" fmla="*/ 103 h 10"/>
                <a:gd name="T14" fmla="*/ 118 w 9"/>
                <a:gd name="T15" fmla="*/ 116 h 10"/>
                <a:gd name="T16" fmla="*/ 118 w 9"/>
                <a:gd name="T17" fmla="*/ 129 h 10"/>
                <a:gd name="T18" fmla="*/ 118 w 9"/>
                <a:gd name="T19" fmla="*/ 129 h 10"/>
                <a:gd name="T20" fmla="*/ 105 w 9"/>
                <a:gd name="T21" fmla="*/ 129 h 10"/>
                <a:gd name="T22" fmla="*/ 79 w 9"/>
                <a:gd name="T23" fmla="*/ 129 h 10"/>
                <a:gd name="T24" fmla="*/ 26 w 9"/>
                <a:gd name="T25" fmla="*/ 116 h 10"/>
                <a:gd name="T26" fmla="*/ 0 w 9"/>
                <a:gd name="T27" fmla="*/ 129 h 10"/>
                <a:gd name="T28" fmla="*/ 0 w 9"/>
                <a:gd name="T29" fmla="*/ 129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" h="10">
                  <a:moveTo>
                    <a:pt x="0" y="1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4"/>
                  </a:lnTo>
                  <a:lnTo>
                    <a:pt x="7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2" y="9"/>
                  </a:lnTo>
                  <a:lnTo>
                    <a:pt x="0" y="10"/>
                  </a:lnTo>
                </a:path>
              </a:pathLst>
            </a:custGeom>
            <a:solidFill>
              <a:srgbClr val="FFF5AD"/>
            </a:solidFill>
            <a:ln w="6350" cap="flat" cmpd="sng">
              <a:solidFill>
                <a:srgbClr val="FFCC11"/>
              </a:solidFill>
              <a:prstDash val="solid"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73" name="Freeform 96" hidden="1"/>
            <p:cNvSpPr>
              <a:spLocks/>
            </p:cNvSpPr>
            <p:nvPr/>
          </p:nvSpPr>
          <p:spPr bwMode="auto">
            <a:xfrm>
              <a:off x="1001" y="2081"/>
              <a:ext cx="287" cy="1557"/>
            </a:xfrm>
            <a:custGeom>
              <a:avLst/>
              <a:gdLst>
                <a:gd name="T0" fmla="*/ 235 w 22"/>
                <a:gd name="T1" fmla="*/ 52 h 119"/>
                <a:gd name="T2" fmla="*/ 235 w 22"/>
                <a:gd name="T3" fmla="*/ 92 h 119"/>
                <a:gd name="T4" fmla="*/ 274 w 22"/>
                <a:gd name="T5" fmla="*/ 183 h 119"/>
                <a:gd name="T6" fmla="*/ 248 w 22"/>
                <a:gd name="T7" fmla="*/ 249 h 119"/>
                <a:gd name="T8" fmla="*/ 248 w 22"/>
                <a:gd name="T9" fmla="*/ 340 h 119"/>
                <a:gd name="T10" fmla="*/ 196 w 22"/>
                <a:gd name="T11" fmla="*/ 432 h 119"/>
                <a:gd name="T12" fmla="*/ 183 w 22"/>
                <a:gd name="T13" fmla="*/ 523 h 119"/>
                <a:gd name="T14" fmla="*/ 196 w 22"/>
                <a:gd name="T15" fmla="*/ 589 h 119"/>
                <a:gd name="T16" fmla="*/ 170 w 22"/>
                <a:gd name="T17" fmla="*/ 667 h 119"/>
                <a:gd name="T18" fmla="*/ 157 w 22"/>
                <a:gd name="T19" fmla="*/ 772 h 119"/>
                <a:gd name="T20" fmla="*/ 130 w 22"/>
                <a:gd name="T21" fmla="*/ 929 h 119"/>
                <a:gd name="T22" fmla="*/ 117 w 22"/>
                <a:gd name="T23" fmla="*/ 1007 h 119"/>
                <a:gd name="T24" fmla="*/ 130 w 22"/>
                <a:gd name="T25" fmla="*/ 1073 h 119"/>
                <a:gd name="T26" fmla="*/ 130 w 22"/>
                <a:gd name="T27" fmla="*/ 1086 h 119"/>
                <a:gd name="T28" fmla="*/ 130 w 22"/>
                <a:gd name="T29" fmla="*/ 1178 h 119"/>
                <a:gd name="T30" fmla="*/ 104 w 22"/>
                <a:gd name="T31" fmla="*/ 1282 h 119"/>
                <a:gd name="T32" fmla="*/ 91 w 22"/>
                <a:gd name="T33" fmla="*/ 1387 h 119"/>
                <a:gd name="T34" fmla="*/ 196 w 22"/>
                <a:gd name="T35" fmla="*/ 1452 h 119"/>
                <a:gd name="T36" fmla="*/ 209 w 22"/>
                <a:gd name="T37" fmla="*/ 1465 h 119"/>
                <a:gd name="T38" fmla="*/ 144 w 22"/>
                <a:gd name="T39" fmla="*/ 1557 h 119"/>
                <a:gd name="T40" fmla="*/ 117 w 22"/>
                <a:gd name="T41" fmla="*/ 1531 h 119"/>
                <a:gd name="T42" fmla="*/ 117 w 22"/>
                <a:gd name="T43" fmla="*/ 1478 h 119"/>
                <a:gd name="T44" fmla="*/ 104 w 22"/>
                <a:gd name="T45" fmla="*/ 1465 h 119"/>
                <a:gd name="T46" fmla="*/ 104 w 22"/>
                <a:gd name="T47" fmla="*/ 1439 h 119"/>
                <a:gd name="T48" fmla="*/ 91 w 22"/>
                <a:gd name="T49" fmla="*/ 1452 h 119"/>
                <a:gd name="T50" fmla="*/ 78 w 22"/>
                <a:gd name="T51" fmla="*/ 1439 h 119"/>
                <a:gd name="T52" fmla="*/ 65 w 22"/>
                <a:gd name="T53" fmla="*/ 1387 h 119"/>
                <a:gd name="T54" fmla="*/ 65 w 22"/>
                <a:gd name="T55" fmla="*/ 1374 h 119"/>
                <a:gd name="T56" fmla="*/ 52 w 22"/>
                <a:gd name="T57" fmla="*/ 1335 h 119"/>
                <a:gd name="T58" fmla="*/ 52 w 22"/>
                <a:gd name="T59" fmla="*/ 1308 h 119"/>
                <a:gd name="T60" fmla="*/ 52 w 22"/>
                <a:gd name="T61" fmla="*/ 1282 h 119"/>
                <a:gd name="T62" fmla="*/ 65 w 22"/>
                <a:gd name="T63" fmla="*/ 1256 h 119"/>
                <a:gd name="T64" fmla="*/ 52 w 22"/>
                <a:gd name="T65" fmla="*/ 1256 h 119"/>
                <a:gd name="T66" fmla="*/ 65 w 22"/>
                <a:gd name="T67" fmla="*/ 1230 h 119"/>
                <a:gd name="T68" fmla="*/ 39 w 22"/>
                <a:gd name="T69" fmla="*/ 1217 h 119"/>
                <a:gd name="T70" fmla="*/ 52 w 22"/>
                <a:gd name="T71" fmla="*/ 1178 h 119"/>
                <a:gd name="T72" fmla="*/ 13 w 22"/>
                <a:gd name="T73" fmla="*/ 1178 h 119"/>
                <a:gd name="T74" fmla="*/ 0 w 22"/>
                <a:gd name="T75" fmla="*/ 1191 h 119"/>
                <a:gd name="T76" fmla="*/ 26 w 22"/>
                <a:gd name="T77" fmla="*/ 1151 h 119"/>
                <a:gd name="T78" fmla="*/ 52 w 22"/>
                <a:gd name="T79" fmla="*/ 1164 h 119"/>
                <a:gd name="T80" fmla="*/ 78 w 22"/>
                <a:gd name="T81" fmla="*/ 1151 h 119"/>
                <a:gd name="T82" fmla="*/ 78 w 22"/>
                <a:gd name="T83" fmla="*/ 1125 h 119"/>
                <a:gd name="T84" fmla="*/ 78 w 22"/>
                <a:gd name="T85" fmla="*/ 1112 h 119"/>
                <a:gd name="T86" fmla="*/ 91 w 22"/>
                <a:gd name="T87" fmla="*/ 1112 h 119"/>
                <a:gd name="T88" fmla="*/ 104 w 22"/>
                <a:gd name="T89" fmla="*/ 1086 h 119"/>
                <a:gd name="T90" fmla="*/ 91 w 22"/>
                <a:gd name="T91" fmla="*/ 1021 h 119"/>
                <a:gd name="T92" fmla="*/ 104 w 22"/>
                <a:gd name="T93" fmla="*/ 981 h 119"/>
                <a:gd name="T94" fmla="*/ 117 w 22"/>
                <a:gd name="T95" fmla="*/ 981 h 119"/>
                <a:gd name="T96" fmla="*/ 117 w 22"/>
                <a:gd name="T97" fmla="*/ 942 h 119"/>
                <a:gd name="T98" fmla="*/ 78 w 22"/>
                <a:gd name="T99" fmla="*/ 942 h 119"/>
                <a:gd name="T100" fmla="*/ 78 w 22"/>
                <a:gd name="T101" fmla="*/ 864 h 119"/>
                <a:gd name="T102" fmla="*/ 78 w 22"/>
                <a:gd name="T103" fmla="*/ 785 h 119"/>
                <a:gd name="T104" fmla="*/ 91 w 22"/>
                <a:gd name="T105" fmla="*/ 746 h 119"/>
                <a:gd name="T106" fmla="*/ 117 w 22"/>
                <a:gd name="T107" fmla="*/ 654 h 119"/>
                <a:gd name="T108" fmla="*/ 144 w 22"/>
                <a:gd name="T109" fmla="*/ 563 h 119"/>
                <a:gd name="T110" fmla="*/ 144 w 22"/>
                <a:gd name="T111" fmla="*/ 458 h 119"/>
                <a:gd name="T112" fmla="*/ 144 w 22"/>
                <a:gd name="T113" fmla="*/ 406 h 119"/>
                <a:gd name="T114" fmla="*/ 170 w 22"/>
                <a:gd name="T115" fmla="*/ 327 h 119"/>
                <a:gd name="T116" fmla="*/ 170 w 22"/>
                <a:gd name="T117" fmla="*/ 196 h 119"/>
                <a:gd name="T118" fmla="*/ 183 w 22"/>
                <a:gd name="T119" fmla="*/ 79 h 119"/>
                <a:gd name="T120" fmla="*/ 209 w 22"/>
                <a:gd name="T121" fmla="*/ 0 h 1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2" h="119">
                  <a:moveTo>
                    <a:pt x="16" y="0"/>
                  </a:moveTo>
                  <a:lnTo>
                    <a:pt x="17" y="1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20" y="14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2" y="17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8" y="21"/>
                  </a:lnTo>
                  <a:lnTo>
                    <a:pt x="18" y="22"/>
                  </a:lnTo>
                  <a:lnTo>
                    <a:pt x="19" y="26"/>
                  </a:lnTo>
                  <a:lnTo>
                    <a:pt x="18" y="27"/>
                  </a:lnTo>
                  <a:lnTo>
                    <a:pt x="17" y="28"/>
                  </a:lnTo>
                  <a:lnTo>
                    <a:pt x="16" y="29"/>
                  </a:lnTo>
                  <a:lnTo>
                    <a:pt x="15" y="33"/>
                  </a:lnTo>
                  <a:lnTo>
                    <a:pt x="15" y="35"/>
                  </a:lnTo>
                  <a:lnTo>
                    <a:pt x="13" y="38"/>
                  </a:lnTo>
                  <a:lnTo>
                    <a:pt x="13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3"/>
                  </a:lnTo>
                  <a:lnTo>
                    <a:pt x="14" y="44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4" y="49"/>
                  </a:lnTo>
                  <a:lnTo>
                    <a:pt x="14" y="50"/>
                  </a:lnTo>
                  <a:lnTo>
                    <a:pt x="13" y="51"/>
                  </a:lnTo>
                  <a:lnTo>
                    <a:pt x="14" y="53"/>
                  </a:lnTo>
                  <a:lnTo>
                    <a:pt x="12" y="55"/>
                  </a:lnTo>
                  <a:lnTo>
                    <a:pt x="12" y="56"/>
                  </a:lnTo>
                  <a:lnTo>
                    <a:pt x="12" y="59"/>
                  </a:lnTo>
                  <a:lnTo>
                    <a:pt x="12" y="62"/>
                  </a:lnTo>
                  <a:lnTo>
                    <a:pt x="11" y="63"/>
                  </a:lnTo>
                  <a:lnTo>
                    <a:pt x="10" y="67"/>
                  </a:lnTo>
                  <a:lnTo>
                    <a:pt x="10" y="71"/>
                  </a:lnTo>
                  <a:lnTo>
                    <a:pt x="10" y="72"/>
                  </a:lnTo>
                  <a:lnTo>
                    <a:pt x="10" y="73"/>
                  </a:lnTo>
                  <a:lnTo>
                    <a:pt x="9" y="75"/>
                  </a:lnTo>
                  <a:lnTo>
                    <a:pt x="9" y="77"/>
                  </a:lnTo>
                  <a:lnTo>
                    <a:pt x="10" y="77"/>
                  </a:lnTo>
                  <a:lnTo>
                    <a:pt x="10" y="79"/>
                  </a:lnTo>
                  <a:lnTo>
                    <a:pt x="10" y="80"/>
                  </a:lnTo>
                  <a:lnTo>
                    <a:pt x="10" y="82"/>
                  </a:lnTo>
                  <a:lnTo>
                    <a:pt x="11" y="82"/>
                  </a:lnTo>
                  <a:lnTo>
                    <a:pt x="11" y="83"/>
                  </a:lnTo>
                  <a:lnTo>
                    <a:pt x="10" y="83"/>
                  </a:lnTo>
                  <a:lnTo>
                    <a:pt x="10" y="84"/>
                  </a:lnTo>
                  <a:lnTo>
                    <a:pt x="11" y="84"/>
                  </a:lnTo>
                  <a:lnTo>
                    <a:pt x="10" y="86"/>
                  </a:lnTo>
                  <a:lnTo>
                    <a:pt x="10" y="90"/>
                  </a:lnTo>
                  <a:lnTo>
                    <a:pt x="10" y="92"/>
                  </a:lnTo>
                  <a:lnTo>
                    <a:pt x="9" y="94"/>
                  </a:lnTo>
                  <a:lnTo>
                    <a:pt x="9" y="96"/>
                  </a:lnTo>
                  <a:lnTo>
                    <a:pt x="8" y="98"/>
                  </a:lnTo>
                  <a:lnTo>
                    <a:pt x="6" y="101"/>
                  </a:lnTo>
                  <a:lnTo>
                    <a:pt x="6" y="104"/>
                  </a:lnTo>
                  <a:lnTo>
                    <a:pt x="6" y="106"/>
                  </a:lnTo>
                  <a:lnTo>
                    <a:pt x="7" y="106"/>
                  </a:lnTo>
                  <a:lnTo>
                    <a:pt x="9" y="106"/>
                  </a:lnTo>
                  <a:lnTo>
                    <a:pt x="9" y="110"/>
                  </a:lnTo>
                  <a:lnTo>
                    <a:pt x="9" y="111"/>
                  </a:lnTo>
                  <a:lnTo>
                    <a:pt x="15" y="111"/>
                  </a:lnTo>
                  <a:lnTo>
                    <a:pt x="19" y="112"/>
                  </a:lnTo>
                  <a:lnTo>
                    <a:pt x="19" y="113"/>
                  </a:lnTo>
                  <a:lnTo>
                    <a:pt x="17" y="113"/>
                  </a:lnTo>
                  <a:lnTo>
                    <a:pt x="16" y="112"/>
                  </a:lnTo>
                  <a:lnTo>
                    <a:pt x="16" y="113"/>
                  </a:lnTo>
                  <a:lnTo>
                    <a:pt x="13" y="114"/>
                  </a:lnTo>
                  <a:lnTo>
                    <a:pt x="12" y="119"/>
                  </a:lnTo>
                  <a:lnTo>
                    <a:pt x="11" y="119"/>
                  </a:lnTo>
                  <a:lnTo>
                    <a:pt x="9" y="118"/>
                  </a:lnTo>
                  <a:lnTo>
                    <a:pt x="9" y="117"/>
                  </a:lnTo>
                  <a:lnTo>
                    <a:pt x="11" y="116"/>
                  </a:lnTo>
                  <a:lnTo>
                    <a:pt x="12" y="115"/>
                  </a:lnTo>
                  <a:lnTo>
                    <a:pt x="11" y="114"/>
                  </a:lnTo>
                  <a:lnTo>
                    <a:pt x="9" y="113"/>
                  </a:lnTo>
                  <a:lnTo>
                    <a:pt x="8" y="114"/>
                  </a:lnTo>
                  <a:lnTo>
                    <a:pt x="8" y="113"/>
                  </a:lnTo>
                  <a:lnTo>
                    <a:pt x="8" y="114"/>
                  </a:lnTo>
                  <a:lnTo>
                    <a:pt x="8" y="112"/>
                  </a:lnTo>
                  <a:lnTo>
                    <a:pt x="8" y="111"/>
                  </a:lnTo>
                  <a:lnTo>
                    <a:pt x="8" y="110"/>
                  </a:lnTo>
                  <a:lnTo>
                    <a:pt x="7" y="110"/>
                  </a:lnTo>
                  <a:lnTo>
                    <a:pt x="7" y="111"/>
                  </a:lnTo>
                  <a:lnTo>
                    <a:pt x="6" y="110"/>
                  </a:lnTo>
                  <a:lnTo>
                    <a:pt x="6" y="111"/>
                  </a:lnTo>
                  <a:lnTo>
                    <a:pt x="6" y="110"/>
                  </a:lnTo>
                  <a:lnTo>
                    <a:pt x="5" y="109"/>
                  </a:lnTo>
                  <a:lnTo>
                    <a:pt x="4" y="107"/>
                  </a:lnTo>
                  <a:lnTo>
                    <a:pt x="5" y="106"/>
                  </a:lnTo>
                  <a:lnTo>
                    <a:pt x="4" y="106"/>
                  </a:lnTo>
                  <a:lnTo>
                    <a:pt x="4" y="105"/>
                  </a:lnTo>
                  <a:lnTo>
                    <a:pt x="5" y="105"/>
                  </a:lnTo>
                  <a:lnTo>
                    <a:pt x="4" y="104"/>
                  </a:lnTo>
                  <a:lnTo>
                    <a:pt x="3" y="104"/>
                  </a:lnTo>
                  <a:lnTo>
                    <a:pt x="4" y="103"/>
                  </a:lnTo>
                  <a:lnTo>
                    <a:pt x="4" y="102"/>
                  </a:lnTo>
                  <a:lnTo>
                    <a:pt x="5" y="101"/>
                  </a:lnTo>
                  <a:lnTo>
                    <a:pt x="5" y="99"/>
                  </a:lnTo>
                  <a:lnTo>
                    <a:pt x="4" y="100"/>
                  </a:lnTo>
                  <a:lnTo>
                    <a:pt x="4" y="101"/>
                  </a:lnTo>
                  <a:lnTo>
                    <a:pt x="4" y="98"/>
                  </a:lnTo>
                  <a:lnTo>
                    <a:pt x="4" y="97"/>
                  </a:lnTo>
                  <a:lnTo>
                    <a:pt x="5" y="97"/>
                  </a:lnTo>
                  <a:lnTo>
                    <a:pt x="5" y="96"/>
                  </a:lnTo>
                  <a:lnTo>
                    <a:pt x="3" y="97"/>
                  </a:lnTo>
                  <a:lnTo>
                    <a:pt x="3" y="95"/>
                  </a:lnTo>
                  <a:lnTo>
                    <a:pt x="4" y="95"/>
                  </a:lnTo>
                  <a:lnTo>
                    <a:pt x="4" y="96"/>
                  </a:lnTo>
                  <a:lnTo>
                    <a:pt x="4" y="95"/>
                  </a:lnTo>
                  <a:lnTo>
                    <a:pt x="6" y="95"/>
                  </a:lnTo>
                  <a:lnTo>
                    <a:pt x="5" y="94"/>
                  </a:lnTo>
                  <a:lnTo>
                    <a:pt x="4" y="94"/>
                  </a:lnTo>
                  <a:lnTo>
                    <a:pt x="4" y="93"/>
                  </a:lnTo>
                  <a:lnTo>
                    <a:pt x="3" y="93"/>
                  </a:lnTo>
                  <a:lnTo>
                    <a:pt x="4" y="92"/>
                  </a:lnTo>
                  <a:lnTo>
                    <a:pt x="4" y="91"/>
                  </a:lnTo>
                  <a:lnTo>
                    <a:pt x="4" y="90"/>
                  </a:lnTo>
                  <a:lnTo>
                    <a:pt x="3" y="90"/>
                  </a:lnTo>
                  <a:lnTo>
                    <a:pt x="3" y="91"/>
                  </a:lnTo>
                  <a:lnTo>
                    <a:pt x="1" y="90"/>
                  </a:lnTo>
                  <a:lnTo>
                    <a:pt x="1" y="91"/>
                  </a:lnTo>
                  <a:lnTo>
                    <a:pt x="0" y="91"/>
                  </a:lnTo>
                  <a:lnTo>
                    <a:pt x="1" y="90"/>
                  </a:lnTo>
                  <a:lnTo>
                    <a:pt x="2" y="88"/>
                  </a:lnTo>
                  <a:lnTo>
                    <a:pt x="2" y="87"/>
                  </a:lnTo>
                  <a:lnTo>
                    <a:pt x="4" y="87"/>
                  </a:lnTo>
                  <a:lnTo>
                    <a:pt x="4" y="88"/>
                  </a:lnTo>
                  <a:lnTo>
                    <a:pt x="4" y="89"/>
                  </a:lnTo>
                  <a:lnTo>
                    <a:pt x="5" y="88"/>
                  </a:lnTo>
                  <a:lnTo>
                    <a:pt x="5" y="89"/>
                  </a:lnTo>
                  <a:lnTo>
                    <a:pt x="6" y="88"/>
                  </a:lnTo>
                  <a:lnTo>
                    <a:pt x="5" y="88"/>
                  </a:lnTo>
                  <a:lnTo>
                    <a:pt x="6" y="87"/>
                  </a:lnTo>
                  <a:lnTo>
                    <a:pt x="6" y="86"/>
                  </a:lnTo>
                  <a:lnTo>
                    <a:pt x="7" y="86"/>
                  </a:lnTo>
                  <a:lnTo>
                    <a:pt x="6" y="86"/>
                  </a:lnTo>
                  <a:lnTo>
                    <a:pt x="6" y="85"/>
                  </a:lnTo>
                  <a:lnTo>
                    <a:pt x="7" y="85"/>
                  </a:lnTo>
                  <a:lnTo>
                    <a:pt x="7" y="86"/>
                  </a:lnTo>
                  <a:lnTo>
                    <a:pt x="7" y="85"/>
                  </a:lnTo>
                  <a:lnTo>
                    <a:pt x="6" y="85"/>
                  </a:lnTo>
                  <a:lnTo>
                    <a:pt x="6" y="84"/>
                  </a:lnTo>
                  <a:lnTo>
                    <a:pt x="7" y="84"/>
                  </a:lnTo>
                  <a:lnTo>
                    <a:pt x="8" y="83"/>
                  </a:lnTo>
                  <a:lnTo>
                    <a:pt x="8" y="82"/>
                  </a:lnTo>
                  <a:lnTo>
                    <a:pt x="6" y="81"/>
                  </a:lnTo>
                  <a:lnTo>
                    <a:pt x="7" y="79"/>
                  </a:lnTo>
                  <a:lnTo>
                    <a:pt x="7" y="78"/>
                  </a:lnTo>
                  <a:lnTo>
                    <a:pt x="8" y="77"/>
                  </a:lnTo>
                  <a:lnTo>
                    <a:pt x="8" y="76"/>
                  </a:lnTo>
                  <a:lnTo>
                    <a:pt x="8" y="75"/>
                  </a:lnTo>
                  <a:lnTo>
                    <a:pt x="8" y="74"/>
                  </a:lnTo>
                  <a:lnTo>
                    <a:pt x="9" y="75"/>
                  </a:lnTo>
                  <a:lnTo>
                    <a:pt x="8" y="73"/>
                  </a:lnTo>
                  <a:lnTo>
                    <a:pt x="9" y="72"/>
                  </a:lnTo>
                  <a:lnTo>
                    <a:pt x="8" y="72"/>
                  </a:lnTo>
                  <a:lnTo>
                    <a:pt x="7" y="71"/>
                  </a:lnTo>
                  <a:lnTo>
                    <a:pt x="7" y="72"/>
                  </a:lnTo>
                  <a:lnTo>
                    <a:pt x="6" y="72"/>
                  </a:lnTo>
                  <a:lnTo>
                    <a:pt x="5" y="72"/>
                  </a:lnTo>
                  <a:lnTo>
                    <a:pt x="5" y="71"/>
                  </a:lnTo>
                  <a:lnTo>
                    <a:pt x="5" y="66"/>
                  </a:lnTo>
                  <a:lnTo>
                    <a:pt x="6" y="66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5" y="62"/>
                  </a:lnTo>
                  <a:lnTo>
                    <a:pt x="6" y="60"/>
                  </a:lnTo>
                  <a:lnTo>
                    <a:pt x="5" y="59"/>
                  </a:lnTo>
                  <a:lnTo>
                    <a:pt x="5" y="57"/>
                  </a:lnTo>
                  <a:lnTo>
                    <a:pt x="6" y="57"/>
                  </a:lnTo>
                  <a:lnTo>
                    <a:pt x="7" y="57"/>
                  </a:lnTo>
                  <a:lnTo>
                    <a:pt x="6" y="55"/>
                  </a:lnTo>
                  <a:lnTo>
                    <a:pt x="7" y="55"/>
                  </a:lnTo>
                  <a:lnTo>
                    <a:pt x="8" y="52"/>
                  </a:lnTo>
                  <a:lnTo>
                    <a:pt x="9" y="50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10" y="37"/>
                  </a:lnTo>
                  <a:lnTo>
                    <a:pt x="10" y="36"/>
                  </a:lnTo>
                  <a:lnTo>
                    <a:pt x="11" y="35"/>
                  </a:lnTo>
                  <a:lnTo>
                    <a:pt x="11" y="34"/>
                  </a:lnTo>
                  <a:lnTo>
                    <a:pt x="11" y="32"/>
                  </a:lnTo>
                  <a:lnTo>
                    <a:pt x="11" y="31"/>
                  </a:lnTo>
                  <a:lnTo>
                    <a:pt x="12" y="28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3" y="25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4" y="6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6" y="0"/>
                  </a:lnTo>
                </a:path>
              </a:pathLst>
            </a:custGeom>
            <a:solidFill>
              <a:srgbClr val="FFF5AD"/>
            </a:solidFill>
            <a:ln w="6350" cap="flat" cmpd="sng">
              <a:solidFill>
                <a:srgbClr val="FFCC11"/>
              </a:solidFill>
              <a:prstDash val="solid"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74" name="Freeform 97" hidden="1"/>
            <p:cNvSpPr>
              <a:spLocks/>
            </p:cNvSpPr>
            <p:nvPr/>
          </p:nvSpPr>
          <p:spPr bwMode="auto">
            <a:xfrm>
              <a:off x="1142" y="3559"/>
              <a:ext cx="96" cy="146"/>
            </a:xfrm>
            <a:custGeom>
              <a:avLst/>
              <a:gdLst>
                <a:gd name="T0" fmla="*/ 96 w 7"/>
                <a:gd name="T1" fmla="*/ 146 h 11"/>
                <a:gd name="T2" fmla="*/ 82 w 7"/>
                <a:gd name="T3" fmla="*/ 146 h 11"/>
                <a:gd name="T4" fmla="*/ 69 w 7"/>
                <a:gd name="T5" fmla="*/ 133 h 11"/>
                <a:gd name="T6" fmla="*/ 14 w 7"/>
                <a:gd name="T7" fmla="*/ 133 h 11"/>
                <a:gd name="T8" fmla="*/ 14 w 7"/>
                <a:gd name="T9" fmla="*/ 133 h 11"/>
                <a:gd name="T10" fmla="*/ 27 w 7"/>
                <a:gd name="T11" fmla="*/ 133 h 11"/>
                <a:gd name="T12" fmla="*/ 0 w 7"/>
                <a:gd name="T13" fmla="*/ 133 h 11"/>
                <a:gd name="T14" fmla="*/ 0 w 7"/>
                <a:gd name="T15" fmla="*/ 119 h 11"/>
                <a:gd name="T16" fmla="*/ 27 w 7"/>
                <a:gd name="T17" fmla="*/ 106 h 11"/>
                <a:gd name="T18" fmla="*/ 14 w 7"/>
                <a:gd name="T19" fmla="*/ 93 h 11"/>
                <a:gd name="T20" fmla="*/ 41 w 7"/>
                <a:gd name="T21" fmla="*/ 119 h 11"/>
                <a:gd name="T22" fmla="*/ 55 w 7"/>
                <a:gd name="T23" fmla="*/ 106 h 11"/>
                <a:gd name="T24" fmla="*/ 41 w 7"/>
                <a:gd name="T25" fmla="*/ 106 h 11"/>
                <a:gd name="T26" fmla="*/ 55 w 7"/>
                <a:gd name="T27" fmla="*/ 106 h 11"/>
                <a:gd name="T28" fmla="*/ 55 w 7"/>
                <a:gd name="T29" fmla="*/ 106 h 11"/>
                <a:gd name="T30" fmla="*/ 55 w 7"/>
                <a:gd name="T31" fmla="*/ 106 h 11"/>
                <a:gd name="T32" fmla="*/ 69 w 7"/>
                <a:gd name="T33" fmla="*/ 119 h 11"/>
                <a:gd name="T34" fmla="*/ 69 w 7"/>
                <a:gd name="T35" fmla="*/ 106 h 11"/>
                <a:gd name="T36" fmla="*/ 55 w 7"/>
                <a:gd name="T37" fmla="*/ 93 h 11"/>
                <a:gd name="T38" fmla="*/ 41 w 7"/>
                <a:gd name="T39" fmla="*/ 80 h 11"/>
                <a:gd name="T40" fmla="*/ 69 w 7"/>
                <a:gd name="T41" fmla="*/ 66 h 11"/>
                <a:gd name="T42" fmla="*/ 82 w 7"/>
                <a:gd name="T43" fmla="*/ 53 h 11"/>
                <a:gd name="T44" fmla="*/ 69 w 7"/>
                <a:gd name="T45" fmla="*/ 53 h 11"/>
                <a:gd name="T46" fmla="*/ 41 w 7"/>
                <a:gd name="T47" fmla="*/ 53 h 11"/>
                <a:gd name="T48" fmla="*/ 41 w 7"/>
                <a:gd name="T49" fmla="*/ 53 h 11"/>
                <a:gd name="T50" fmla="*/ 41 w 7"/>
                <a:gd name="T51" fmla="*/ 27 h 11"/>
                <a:gd name="T52" fmla="*/ 41 w 7"/>
                <a:gd name="T53" fmla="*/ 27 h 11"/>
                <a:gd name="T54" fmla="*/ 55 w 7"/>
                <a:gd name="T55" fmla="*/ 27 h 11"/>
                <a:gd name="T56" fmla="*/ 41 w 7"/>
                <a:gd name="T57" fmla="*/ 27 h 11"/>
                <a:gd name="T58" fmla="*/ 41 w 7"/>
                <a:gd name="T59" fmla="*/ 13 h 11"/>
                <a:gd name="T60" fmla="*/ 55 w 7"/>
                <a:gd name="T61" fmla="*/ 13 h 11"/>
                <a:gd name="T62" fmla="*/ 69 w 7"/>
                <a:gd name="T63" fmla="*/ 0 h 11"/>
                <a:gd name="T64" fmla="*/ 69 w 7"/>
                <a:gd name="T65" fmla="*/ 0 h 11"/>
                <a:gd name="T66" fmla="*/ 82 w 7"/>
                <a:gd name="T67" fmla="*/ 13 h 11"/>
                <a:gd name="T68" fmla="*/ 96 w 7"/>
                <a:gd name="T69" fmla="*/ 0 h 11"/>
                <a:gd name="T70" fmla="*/ 96 w 7"/>
                <a:gd name="T71" fmla="*/ 13 h 11"/>
                <a:gd name="T72" fmla="*/ 96 w 7"/>
                <a:gd name="T73" fmla="*/ 146 h 11"/>
                <a:gd name="T74" fmla="*/ 96 w 7"/>
                <a:gd name="T75" fmla="*/ 146 h 1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lnTo>
                    <a:pt x="6" y="11"/>
                  </a:lnTo>
                  <a:lnTo>
                    <a:pt x="5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3" y="9"/>
                  </a:lnTo>
                  <a:lnTo>
                    <a:pt x="4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7"/>
                  </a:lnTo>
                  <a:lnTo>
                    <a:pt x="3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1"/>
                  </a:lnTo>
                </a:path>
              </a:pathLst>
            </a:custGeom>
            <a:solidFill>
              <a:srgbClr val="FFF5AD"/>
            </a:solidFill>
            <a:ln w="6350" cap="flat" cmpd="sng">
              <a:solidFill>
                <a:srgbClr val="FFCC11"/>
              </a:solidFill>
              <a:prstDash val="solid"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75" name="Freeform 98" hidden="1"/>
            <p:cNvSpPr>
              <a:spLocks/>
            </p:cNvSpPr>
            <p:nvPr/>
          </p:nvSpPr>
          <p:spPr bwMode="auto">
            <a:xfrm>
              <a:off x="1249" y="3705"/>
              <a:ext cx="39" cy="28"/>
            </a:xfrm>
            <a:custGeom>
              <a:avLst/>
              <a:gdLst>
                <a:gd name="T0" fmla="*/ 13 w 3"/>
                <a:gd name="T1" fmla="*/ 0 h 2"/>
                <a:gd name="T2" fmla="*/ 0 w 3"/>
                <a:gd name="T3" fmla="*/ 0 h 2"/>
                <a:gd name="T4" fmla="*/ 26 w 3"/>
                <a:gd name="T5" fmla="*/ 0 h 2"/>
                <a:gd name="T6" fmla="*/ 39 w 3"/>
                <a:gd name="T7" fmla="*/ 0 h 2"/>
                <a:gd name="T8" fmla="*/ 39 w 3"/>
                <a:gd name="T9" fmla="*/ 14 h 2"/>
                <a:gd name="T10" fmla="*/ 39 w 3"/>
                <a:gd name="T11" fmla="*/ 28 h 2"/>
                <a:gd name="T12" fmla="*/ 26 w 3"/>
                <a:gd name="T13" fmla="*/ 14 h 2"/>
                <a:gd name="T14" fmla="*/ 26 w 3"/>
                <a:gd name="T15" fmla="*/ 14 h 2"/>
                <a:gd name="T16" fmla="*/ 13 w 3"/>
                <a:gd name="T17" fmla="*/ 14 h 2"/>
                <a:gd name="T18" fmla="*/ 13 w 3"/>
                <a:gd name="T19" fmla="*/ 0 h 2"/>
                <a:gd name="T20" fmla="*/ 13 w 3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FFF5AD"/>
            </a:solidFill>
            <a:ln w="6350" cap="flat" cmpd="sng">
              <a:solidFill>
                <a:srgbClr val="FFCC11"/>
              </a:solidFill>
              <a:prstDash val="solid"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76" name="Freeform 99" hidden="1"/>
            <p:cNvSpPr>
              <a:spLocks/>
            </p:cNvSpPr>
            <p:nvPr/>
          </p:nvSpPr>
          <p:spPr bwMode="auto">
            <a:xfrm>
              <a:off x="1041" y="3022"/>
              <a:ext cx="39" cy="78"/>
            </a:xfrm>
            <a:custGeom>
              <a:avLst/>
              <a:gdLst>
                <a:gd name="T0" fmla="*/ 26 w 3"/>
                <a:gd name="T1" fmla="*/ 0 h 6"/>
                <a:gd name="T2" fmla="*/ 26 w 3"/>
                <a:gd name="T3" fmla="*/ 13 h 6"/>
                <a:gd name="T4" fmla="*/ 26 w 3"/>
                <a:gd name="T5" fmla="*/ 13 h 6"/>
                <a:gd name="T6" fmla="*/ 39 w 3"/>
                <a:gd name="T7" fmla="*/ 26 h 6"/>
                <a:gd name="T8" fmla="*/ 26 w 3"/>
                <a:gd name="T9" fmla="*/ 39 h 6"/>
                <a:gd name="T10" fmla="*/ 39 w 3"/>
                <a:gd name="T11" fmla="*/ 52 h 6"/>
                <a:gd name="T12" fmla="*/ 26 w 3"/>
                <a:gd name="T13" fmla="*/ 52 h 6"/>
                <a:gd name="T14" fmla="*/ 39 w 3"/>
                <a:gd name="T15" fmla="*/ 65 h 6"/>
                <a:gd name="T16" fmla="*/ 26 w 3"/>
                <a:gd name="T17" fmla="*/ 65 h 6"/>
                <a:gd name="T18" fmla="*/ 26 w 3"/>
                <a:gd name="T19" fmla="*/ 78 h 6"/>
                <a:gd name="T20" fmla="*/ 13 w 3"/>
                <a:gd name="T21" fmla="*/ 78 h 6"/>
                <a:gd name="T22" fmla="*/ 0 w 3"/>
                <a:gd name="T23" fmla="*/ 65 h 6"/>
                <a:gd name="T24" fmla="*/ 13 w 3"/>
                <a:gd name="T25" fmla="*/ 52 h 6"/>
                <a:gd name="T26" fmla="*/ 13 w 3"/>
                <a:gd name="T27" fmla="*/ 13 h 6"/>
                <a:gd name="T28" fmla="*/ 26 w 3"/>
                <a:gd name="T29" fmla="*/ 0 h 6"/>
                <a:gd name="T30" fmla="*/ 26 w 3"/>
                <a:gd name="T31" fmla="*/ 0 h 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1"/>
                  </a:lnTo>
                  <a:lnTo>
                    <a:pt x="2" y="0"/>
                  </a:lnTo>
                </a:path>
              </a:pathLst>
            </a:custGeom>
            <a:solidFill>
              <a:srgbClr val="FFF5AD"/>
            </a:solidFill>
            <a:ln w="6350" cap="flat" cmpd="sng">
              <a:solidFill>
                <a:srgbClr val="FFCC11"/>
              </a:solidFill>
              <a:prstDash val="solid"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77" name="Freeform 100" hidden="1"/>
            <p:cNvSpPr>
              <a:spLocks/>
            </p:cNvSpPr>
            <p:nvPr/>
          </p:nvSpPr>
          <p:spPr bwMode="auto">
            <a:xfrm>
              <a:off x="1013" y="3363"/>
              <a:ext cx="28" cy="67"/>
            </a:xfrm>
            <a:custGeom>
              <a:avLst/>
              <a:gdLst>
                <a:gd name="T0" fmla="*/ 14 w 2"/>
                <a:gd name="T1" fmla="*/ 13 h 5"/>
                <a:gd name="T2" fmla="*/ 14 w 2"/>
                <a:gd name="T3" fmla="*/ 0 h 5"/>
                <a:gd name="T4" fmla="*/ 14 w 2"/>
                <a:gd name="T5" fmla="*/ 0 h 5"/>
                <a:gd name="T6" fmla="*/ 28 w 2"/>
                <a:gd name="T7" fmla="*/ 13 h 5"/>
                <a:gd name="T8" fmla="*/ 28 w 2"/>
                <a:gd name="T9" fmla="*/ 54 h 5"/>
                <a:gd name="T10" fmla="*/ 28 w 2"/>
                <a:gd name="T11" fmla="*/ 67 h 5"/>
                <a:gd name="T12" fmla="*/ 28 w 2"/>
                <a:gd name="T13" fmla="*/ 67 h 5"/>
                <a:gd name="T14" fmla="*/ 14 w 2"/>
                <a:gd name="T15" fmla="*/ 67 h 5"/>
                <a:gd name="T16" fmla="*/ 14 w 2"/>
                <a:gd name="T17" fmla="*/ 40 h 5"/>
                <a:gd name="T18" fmla="*/ 0 w 2"/>
                <a:gd name="T19" fmla="*/ 27 h 5"/>
                <a:gd name="T20" fmla="*/ 14 w 2"/>
                <a:gd name="T21" fmla="*/ 27 h 5"/>
                <a:gd name="T22" fmla="*/ 14 w 2"/>
                <a:gd name="T23" fmla="*/ 27 h 5"/>
                <a:gd name="T24" fmla="*/ 0 w 2"/>
                <a:gd name="T25" fmla="*/ 13 h 5"/>
                <a:gd name="T26" fmla="*/ 14 w 2"/>
                <a:gd name="T27" fmla="*/ 13 h 5"/>
                <a:gd name="T28" fmla="*/ 14 w 2"/>
                <a:gd name="T29" fmla="*/ 13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" h="5">
                  <a:moveTo>
                    <a:pt x="1" y="1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FFF5AD"/>
            </a:solidFill>
            <a:ln w="6350" cap="flat" cmpd="sng">
              <a:solidFill>
                <a:srgbClr val="FFCC11"/>
              </a:solidFill>
              <a:prstDash val="solid"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78" name="Freeform 101" hidden="1"/>
            <p:cNvSpPr>
              <a:spLocks/>
            </p:cNvSpPr>
            <p:nvPr/>
          </p:nvSpPr>
          <p:spPr bwMode="auto">
            <a:xfrm>
              <a:off x="1024" y="3470"/>
              <a:ext cx="17" cy="28"/>
            </a:xfrm>
            <a:custGeom>
              <a:avLst/>
              <a:gdLst>
                <a:gd name="T0" fmla="*/ 17 w 1"/>
                <a:gd name="T1" fmla="*/ 14 h 2"/>
                <a:gd name="T2" fmla="*/ 17 w 1"/>
                <a:gd name="T3" fmla="*/ 28 h 2"/>
                <a:gd name="T4" fmla="*/ 17 w 1"/>
                <a:gd name="T5" fmla="*/ 28 h 2"/>
                <a:gd name="T6" fmla="*/ 0 w 1"/>
                <a:gd name="T7" fmla="*/ 14 h 2"/>
                <a:gd name="T8" fmla="*/ 0 w 1"/>
                <a:gd name="T9" fmla="*/ 0 h 2"/>
                <a:gd name="T10" fmla="*/ 17 w 1"/>
                <a:gd name="T11" fmla="*/ 0 h 2"/>
                <a:gd name="T12" fmla="*/ 17 w 1"/>
                <a:gd name="T13" fmla="*/ 14 h 2"/>
                <a:gd name="T14" fmla="*/ 17 w 1"/>
                <a:gd name="T15" fmla="*/ 14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FFF5AD"/>
            </a:solidFill>
            <a:ln w="6350" cap="flat" cmpd="sng">
              <a:solidFill>
                <a:srgbClr val="FFCC11"/>
              </a:solidFill>
              <a:prstDash val="solid"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79" name="Freeform 102" hidden="1"/>
            <p:cNvSpPr>
              <a:spLocks/>
            </p:cNvSpPr>
            <p:nvPr/>
          </p:nvSpPr>
          <p:spPr bwMode="auto">
            <a:xfrm>
              <a:off x="1069" y="3537"/>
              <a:ext cx="73" cy="90"/>
            </a:xfrm>
            <a:custGeom>
              <a:avLst/>
              <a:gdLst>
                <a:gd name="T0" fmla="*/ 12 w 6"/>
                <a:gd name="T1" fmla="*/ 13 h 7"/>
                <a:gd name="T2" fmla="*/ 24 w 6"/>
                <a:gd name="T3" fmla="*/ 13 h 7"/>
                <a:gd name="T4" fmla="*/ 24 w 6"/>
                <a:gd name="T5" fmla="*/ 13 h 7"/>
                <a:gd name="T6" fmla="*/ 37 w 6"/>
                <a:gd name="T7" fmla="*/ 0 h 7"/>
                <a:gd name="T8" fmla="*/ 37 w 6"/>
                <a:gd name="T9" fmla="*/ 0 h 7"/>
                <a:gd name="T10" fmla="*/ 37 w 6"/>
                <a:gd name="T11" fmla="*/ 13 h 7"/>
                <a:gd name="T12" fmla="*/ 24 w 6"/>
                <a:gd name="T13" fmla="*/ 39 h 7"/>
                <a:gd name="T14" fmla="*/ 37 w 6"/>
                <a:gd name="T15" fmla="*/ 51 h 7"/>
                <a:gd name="T16" fmla="*/ 61 w 6"/>
                <a:gd name="T17" fmla="*/ 39 h 7"/>
                <a:gd name="T18" fmla="*/ 73 w 6"/>
                <a:gd name="T19" fmla="*/ 39 h 7"/>
                <a:gd name="T20" fmla="*/ 73 w 6"/>
                <a:gd name="T21" fmla="*/ 51 h 7"/>
                <a:gd name="T22" fmla="*/ 37 w 6"/>
                <a:gd name="T23" fmla="*/ 64 h 7"/>
                <a:gd name="T24" fmla="*/ 37 w 6"/>
                <a:gd name="T25" fmla="*/ 90 h 7"/>
                <a:gd name="T26" fmla="*/ 37 w 6"/>
                <a:gd name="T27" fmla="*/ 77 h 7"/>
                <a:gd name="T28" fmla="*/ 24 w 6"/>
                <a:gd name="T29" fmla="*/ 64 h 7"/>
                <a:gd name="T30" fmla="*/ 37 w 6"/>
                <a:gd name="T31" fmla="*/ 64 h 7"/>
                <a:gd name="T32" fmla="*/ 24 w 6"/>
                <a:gd name="T33" fmla="*/ 51 h 7"/>
                <a:gd name="T34" fmla="*/ 24 w 6"/>
                <a:gd name="T35" fmla="*/ 64 h 7"/>
                <a:gd name="T36" fmla="*/ 12 w 6"/>
                <a:gd name="T37" fmla="*/ 64 h 7"/>
                <a:gd name="T38" fmla="*/ 12 w 6"/>
                <a:gd name="T39" fmla="*/ 51 h 7"/>
                <a:gd name="T40" fmla="*/ 0 w 6"/>
                <a:gd name="T41" fmla="*/ 39 h 7"/>
                <a:gd name="T42" fmla="*/ 12 w 6"/>
                <a:gd name="T43" fmla="*/ 13 h 7"/>
                <a:gd name="T44" fmla="*/ 12 w 6"/>
                <a:gd name="T45" fmla="*/ 13 h 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" h="7">
                  <a:moveTo>
                    <a:pt x="1" y="1"/>
                  </a:moveTo>
                  <a:lnTo>
                    <a:pt x="2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3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1"/>
                  </a:lnTo>
                </a:path>
              </a:pathLst>
            </a:custGeom>
            <a:solidFill>
              <a:srgbClr val="FFF5AD"/>
            </a:solidFill>
            <a:ln w="6350" cap="flat" cmpd="sng">
              <a:solidFill>
                <a:srgbClr val="FFCC11"/>
              </a:solidFill>
              <a:prstDash val="solid"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80" name="Freeform 103" hidden="1"/>
            <p:cNvSpPr>
              <a:spLocks/>
            </p:cNvSpPr>
            <p:nvPr/>
          </p:nvSpPr>
          <p:spPr bwMode="auto">
            <a:xfrm>
              <a:off x="1041" y="3576"/>
              <a:ext cx="51" cy="39"/>
            </a:xfrm>
            <a:custGeom>
              <a:avLst/>
              <a:gdLst>
                <a:gd name="T0" fmla="*/ 0 w 4"/>
                <a:gd name="T1" fmla="*/ 0 h 3"/>
                <a:gd name="T2" fmla="*/ 51 w 4"/>
                <a:gd name="T3" fmla="*/ 39 h 3"/>
                <a:gd name="T4" fmla="*/ 38 w 4"/>
                <a:gd name="T5" fmla="*/ 39 h 3"/>
                <a:gd name="T6" fmla="*/ 26 w 4"/>
                <a:gd name="T7" fmla="*/ 26 h 3"/>
                <a:gd name="T8" fmla="*/ 0 w 4"/>
                <a:gd name="T9" fmla="*/ 13 h 3"/>
                <a:gd name="T10" fmla="*/ 0 w 4"/>
                <a:gd name="T11" fmla="*/ 0 h 3"/>
                <a:gd name="T12" fmla="*/ 0 w 4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4" y="3"/>
                  </a:lnTo>
                  <a:lnTo>
                    <a:pt x="3" y="3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FFF5AD"/>
            </a:solidFill>
            <a:ln w="6350" cap="flat" cmpd="sng">
              <a:solidFill>
                <a:srgbClr val="FFCC11"/>
              </a:solidFill>
              <a:prstDash val="solid"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81" name="Freeform 104" hidden="1"/>
            <p:cNvSpPr>
              <a:spLocks/>
            </p:cNvSpPr>
            <p:nvPr/>
          </p:nvSpPr>
          <p:spPr bwMode="auto">
            <a:xfrm>
              <a:off x="1069" y="3615"/>
              <a:ext cx="51" cy="39"/>
            </a:xfrm>
            <a:custGeom>
              <a:avLst/>
              <a:gdLst>
                <a:gd name="T0" fmla="*/ 0 w 4"/>
                <a:gd name="T1" fmla="*/ 0 h 3"/>
                <a:gd name="T2" fmla="*/ 26 w 4"/>
                <a:gd name="T3" fmla="*/ 13 h 3"/>
                <a:gd name="T4" fmla="*/ 26 w 4"/>
                <a:gd name="T5" fmla="*/ 0 h 3"/>
                <a:gd name="T6" fmla="*/ 38 w 4"/>
                <a:gd name="T7" fmla="*/ 13 h 3"/>
                <a:gd name="T8" fmla="*/ 38 w 4"/>
                <a:gd name="T9" fmla="*/ 13 h 3"/>
                <a:gd name="T10" fmla="*/ 51 w 4"/>
                <a:gd name="T11" fmla="*/ 26 h 3"/>
                <a:gd name="T12" fmla="*/ 51 w 4"/>
                <a:gd name="T13" fmla="*/ 26 h 3"/>
                <a:gd name="T14" fmla="*/ 51 w 4"/>
                <a:gd name="T15" fmla="*/ 26 h 3"/>
                <a:gd name="T16" fmla="*/ 51 w 4"/>
                <a:gd name="T17" fmla="*/ 39 h 3"/>
                <a:gd name="T18" fmla="*/ 38 w 4"/>
                <a:gd name="T19" fmla="*/ 39 h 3"/>
                <a:gd name="T20" fmla="*/ 38 w 4"/>
                <a:gd name="T21" fmla="*/ 39 h 3"/>
                <a:gd name="T22" fmla="*/ 26 w 4"/>
                <a:gd name="T23" fmla="*/ 39 h 3"/>
                <a:gd name="T24" fmla="*/ 38 w 4"/>
                <a:gd name="T25" fmla="*/ 39 h 3"/>
                <a:gd name="T26" fmla="*/ 13 w 4"/>
                <a:gd name="T27" fmla="*/ 39 h 3"/>
                <a:gd name="T28" fmla="*/ 13 w 4"/>
                <a:gd name="T29" fmla="*/ 26 h 3"/>
                <a:gd name="T30" fmla="*/ 13 w 4"/>
                <a:gd name="T31" fmla="*/ 26 h 3"/>
                <a:gd name="T32" fmla="*/ 0 w 4"/>
                <a:gd name="T33" fmla="*/ 0 h 3"/>
                <a:gd name="T34" fmla="*/ 0 w 4"/>
                <a:gd name="T35" fmla="*/ 0 h 3"/>
                <a:gd name="T36" fmla="*/ 0 w 4"/>
                <a:gd name="T37" fmla="*/ 0 h 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solidFill>
              <a:srgbClr val="FFF5AD"/>
            </a:solidFill>
            <a:ln w="6350" cap="flat" cmpd="sng">
              <a:solidFill>
                <a:srgbClr val="FFCC11"/>
              </a:solidFill>
              <a:prstDash val="solid"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82" name="Freeform 105" hidden="1"/>
            <p:cNvSpPr>
              <a:spLocks/>
            </p:cNvSpPr>
            <p:nvPr/>
          </p:nvSpPr>
          <p:spPr bwMode="auto">
            <a:xfrm>
              <a:off x="1119" y="3638"/>
              <a:ext cx="39" cy="28"/>
            </a:xfrm>
            <a:custGeom>
              <a:avLst/>
              <a:gdLst>
                <a:gd name="T0" fmla="*/ 13 w 3"/>
                <a:gd name="T1" fmla="*/ 0 h 2"/>
                <a:gd name="T2" fmla="*/ 13 w 3"/>
                <a:gd name="T3" fmla="*/ 14 h 2"/>
                <a:gd name="T4" fmla="*/ 26 w 3"/>
                <a:gd name="T5" fmla="*/ 14 h 2"/>
                <a:gd name="T6" fmla="*/ 26 w 3"/>
                <a:gd name="T7" fmla="*/ 14 h 2"/>
                <a:gd name="T8" fmla="*/ 39 w 3"/>
                <a:gd name="T9" fmla="*/ 28 h 2"/>
                <a:gd name="T10" fmla="*/ 39 w 3"/>
                <a:gd name="T11" fmla="*/ 14 h 2"/>
                <a:gd name="T12" fmla="*/ 39 w 3"/>
                <a:gd name="T13" fmla="*/ 28 h 2"/>
                <a:gd name="T14" fmla="*/ 39 w 3"/>
                <a:gd name="T15" fmla="*/ 28 h 2"/>
                <a:gd name="T16" fmla="*/ 13 w 3"/>
                <a:gd name="T17" fmla="*/ 28 h 2"/>
                <a:gd name="T18" fmla="*/ 13 w 3"/>
                <a:gd name="T19" fmla="*/ 28 h 2"/>
                <a:gd name="T20" fmla="*/ 0 w 3"/>
                <a:gd name="T21" fmla="*/ 14 h 2"/>
                <a:gd name="T22" fmla="*/ 0 w 3"/>
                <a:gd name="T23" fmla="*/ 0 h 2"/>
                <a:gd name="T24" fmla="*/ 13 w 3"/>
                <a:gd name="T25" fmla="*/ 0 h 2"/>
                <a:gd name="T26" fmla="*/ 13 w 3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FFF5AD"/>
            </a:solidFill>
            <a:ln w="6350" cap="flat" cmpd="sng">
              <a:solidFill>
                <a:srgbClr val="FFCC11"/>
              </a:solidFill>
              <a:prstDash val="solid"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83" name="Freeform 106" hidden="1"/>
            <p:cNvSpPr>
              <a:spLocks/>
            </p:cNvSpPr>
            <p:nvPr/>
          </p:nvSpPr>
          <p:spPr bwMode="auto">
            <a:xfrm>
              <a:off x="1198" y="3705"/>
              <a:ext cx="62" cy="39"/>
            </a:xfrm>
            <a:custGeom>
              <a:avLst/>
              <a:gdLst>
                <a:gd name="T0" fmla="*/ 0 w 5"/>
                <a:gd name="T1" fmla="*/ 13 h 3"/>
                <a:gd name="T2" fmla="*/ 50 w 5"/>
                <a:gd name="T3" fmla="*/ 0 h 3"/>
                <a:gd name="T4" fmla="*/ 50 w 5"/>
                <a:gd name="T5" fmla="*/ 13 h 3"/>
                <a:gd name="T6" fmla="*/ 62 w 5"/>
                <a:gd name="T7" fmla="*/ 13 h 3"/>
                <a:gd name="T8" fmla="*/ 62 w 5"/>
                <a:gd name="T9" fmla="*/ 26 h 3"/>
                <a:gd name="T10" fmla="*/ 62 w 5"/>
                <a:gd name="T11" fmla="*/ 26 h 3"/>
                <a:gd name="T12" fmla="*/ 62 w 5"/>
                <a:gd name="T13" fmla="*/ 39 h 3"/>
                <a:gd name="T14" fmla="*/ 50 w 5"/>
                <a:gd name="T15" fmla="*/ 26 h 3"/>
                <a:gd name="T16" fmla="*/ 37 w 5"/>
                <a:gd name="T17" fmla="*/ 26 h 3"/>
                <a:gd name="T18" fmla="*/ 25 w 5"/>
                <a:gd name="T19" fmla="*/ 13 h 3"/>
                <a:gd name="T20" fmla="*/ 25 w 5"/>
                <a:gd name="T21" fmla="*/ 26 h 3"/>
                <a:gd name="T22" fmla="*/ 25 w 5"/>
                <a:gd name="T23" fmla="*/ 39 h 3"/>
                <a:gd name="T24" fmla="*/ 12 w 5"/>
                <a:gd name="T25" fmla="*/ 39 h 3"/>
                <a:gd name="T26" fmla="*/ 12 w 5"/>
                <a:gd name="T27" fmla="*/ 26 h 3"/>
                <a:gd name="T28" fmla="*/ 12 w 5"/>
                <a:gd name="T29" fmla="*/ 13 h 3"/>
                <a:gd name="T30" fmla="*/ 0 w 5"/>
                <a:gd name="T31" fmla="*/ 13 h 3"/>
                <a:gd name="T32" fmla="*/ 0 w 5"/>
                <a:gd name="T33" fmla="*/ 13 h 3"/>
                <a:gd name="T34" fmla="*/ 0 w 5"/>
                <a:gd name="T35" fmla="*/ 13 h 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FFF5AD"/>
            </a:solidFill>
            <a:ln w="6350" cap="flat" cmpd="sng">
              <a:solidFill>
                <a:srgbClr val="FFCC11"/>
              </a:solidFill>
              <a:prstDash val="solid"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84" name="Freeform 107" hidden="1"/>
            <p:cNvSpPr>
              <a:spLocks/>
            </p:cNvSpPr>
            <p:nvPr/>
          </p:nvSpPr>
          <p:spPr bwMode="auto">
            <a:xfrm>
              <a:off x="1080" y="2221"/>
              <a:ext cx="669" cy="1327"/>
            </a:xfrm>
            <a:custGeom>
              <a:avLst/>
              <a:gdLst>
                <a:gd name="T0" fmla="*/ 39 w 51"/>
                <a:gd name="T1" fmla="*/ 1314 h 101"/>
                <a:gd name="T2" fmla="*/ 13 w 51"/>
                <a:gd name="T3" fmla="*/ 1248 h 101"/>
                <a:gd name="T4" fmla="*/ 0 w 51"/>
                <a:gd name="T5" fmla="*/ 1182 h 101"/>
                <a:gd name="T6" fmla="*/ 39 w 51"/>
                <a:gd name="T7" fmla="*/ 1091 h 101"/>
                <a:gd name="T8" fmla="*/ 52 w 51"/>
                <a:gd name="T9" fmla="*/ 985 h 101"/>
                <a:gd name="T10" fmla="*/ 52 w 51"/>
                <a:gd name="T11" fmla="*/ 946 h 101"/>
                <a:gd name="T12" fmla="*/ 66 w 51"/>
                <a:gd name="T13" fmla="*/ 933 h 101"/>
                <a:gd name="T14" fmla="*/ 52 w 51"/>
                <a:gd name="T15" fmla="*/ 893 h 101"/>
                <a:gd name="T16" fmla="*/ 39 w 51"/>
                <a:gd name="T17" fmla="*/ 841 h 101"/>
                <a:gd name="T18" fmla="*/ 52 w 51"/>
                <a:gd name="T19" fmla="*/ 788 h 101"/>
                <a:gd name="T20" fmla="*/ 79 w 51"/>
                <a:gd name="T21" fmla="*/ 670 h 101"/>
                <a:gd name="T22" fmla="*/ 79 w 51"/>
                <a:gd name="T23" fmla="*/ 578 h 101"/>
                <a:gd name="T24" fmla="*/ 105 w 51"/>
                <a:gd name="T25" fmla="*/ 512 h 101"/>
                <a:gd name="T26" fmla="*/ 118 w 51"/>
                <a:gd name="T27" fmla="*/ 447 h 101"/>
                <a:gd name="T28" fmla="*/ 105 w 51"/>
                <a:gd name="T29" fmla="*/ 407 h 101"/>
                <a:gd name="T30" fmla="*/ 92 w 51"/>
                <a:gd name="T31" fmla="*/ 355 h 101"/>
                <a:gd name="T32" fmla="*/ 131 w 51"/>
                <a:gd name="T33" fmla="*/ 236 h 101"/>
                <a:gd name="T34" fmla="*/ 171 w 51"/>
                <a:gd name="T35" fmla="*/ 197 h 101"/>
                <a:gd name="T36" fmla="*/ 171 w 51"/>
                <a:gd name="T37" fmla="*/ 118 h 101"/>
                <a:gd name="T38" fmla="*/ 210 w 51"/>
                <a:gd name="T39" fmla="*/ 53 h 101"/>
                <a:gd name="T40" fmla="*/ 262 w 51"/>
                <a:gd name="T41" fmla="*/ 13 h 101"/>
                <a:gd name="T42" fmla="*/ 315 w 51"/>
                <a:gd name="T43" fmla="*/ 13 h 101"/>
                <a:gd name="T44" fmla="*/ 367 w 51"/>
                <a:gd name="T45" fmla="*/ 26 h 101"/>
                <a:gd name="T46" fmla="*/ 433 w 51"/>
                <a:gd name="T47" fmla="*/ 79 h 101"/>
                <a:gd name="T48" fmla="*/ 525 w 51"/>
                <a:gd name="T49" fmla="*/ 131 h 101"/>
                <a:gd name="T50" fmla="*/ 512 w 51"/>
                <a:gd name="T51" fmla="*/ 197 h 101"/>
                <a:gd name="T52" fmla="*/ 564 w 51"/>
                <a:gd name="T53" fmla="*/ 210 h 101"/>
                <a:gd name="T54" fmla="*/ 643 w 51"/>
                <a:gd name="T55" fmla="*/ 145 h 101"/>
                <a:gd name="T56" fmla="*/ 669 w 51"/>
                <a:gd name="T57" fmla="*/ 171 h 101"/>
                <a:gd name="T58" fmla="*/ 630 w 51"/>
                <a:gd name="T59" fmla="*/ 210 h 101"/>
                <a:gd name="T60" fmla="*/ 538 w 51"/>
                <a:gd name="T61" fmla="*/ 315 h 101"/>
                <a:gd name="T62" fmla="*/ 525 w 51"/>
                <a:gd name="T63" fmla="*/ 394 h 101"/>
                <a:gd name="T64" fmla="*/ 512 w 51"/>
                <a:gd name="T65" fmla="*/ 473 h 101"/>
                <a:gd name="T66" fmla="*/ 538 w 51"/>
                <a:gd name="T67" fmla="*/ 512 h 101"/>
                <a:gd name="T68" fmla="*/ 551 w 51"/>
                <a:gd name="T69" fmla="*/ 565 h 101"/>
                <a:gd name="T70" fmla="*/ 564 w 51"/>
                <a:gd name="T71" fmla="*/ 604 h 101"/>
                <a:gd name="T72" fmla="*/ 525 w 51"/>
                <a:gd name="T73" fmla="*/ 657 h 101"/>
                <a:gd name="T74" fmla="*/ 380 w 51"/>
                <a:gd name="T75" fmla="*/ 683 h 101"/>
                <a:gd name="T76" fmla="*/ 380 w 51"/>
                <a:gd name="T77" fmla="*/ 696 h 101"/>
                <a:gd name="T78" fmla="*/ 380 w 51"/>
                <a:gd name="T79" fmla="*/ 723 h 101"/>
                <a:gd name="T80" fmla="*/ 367 w 51"/>
                <a:gd name="T81" fmla="*/ 775 h 101"/>
                <a:gd name="T82" fmla="*/ 289 w 51"/>
                <a:gd name="T83" fmla="*/ 762 h 101"/>
                <a:gd name="T84" fmla="*/ 289 w 51"/>
                <a:gd name="T85" fmla="*/ 815 h 101"/>
                <a:gd name="T86" fmla="*/ 302 w 51"/>
                <a:gd name="T87" fmla="*/ 841 h 101"/>
                <a:gd name="T88" fmla="*/ 328 w 51"/>
                <a:gd name="T89" fmla="*/ 815 h 101"/>
                <a:gd name="T90" fmla="*/ 328 w 51"/>
                <a:gd name="T91" fmla="*/ 854 h 101"/>
                <a:gd name="T92" fmla="*/ 302 w 51"/>
                <a:gd name="T93" fmla="*/ 841 h 101"/>
                <a:gd name="T94" fmla="*/ 315 w 51"/>
                <a:gd name="T95" fmla="*/ 867 h 101"/>
                <a:gd name="T96" fmla="*/ 275 w 51"/>
                <a:gd name="T97" fmla="*/ 893 h 101"/>
                <a:gd name="T98" fmla="*/ 262 w 51"/>
                <a:gd name="T99" fmla="*/ 959 h 101"/>
                <a:gd name="T100" fmla="*/ 223 w 51"/>
                <a:gd name="T101" fmla="*/ 972 h 101"/>
                <a:gd name="T102" fmla="*/ 210 w 51"/>
                <a:gd name="T103" fmla="*/ 1038 h 101"/>
                <a:gd name="T104" fmla="*/ 262 w 51"/>
                <a:gd name="T105" fmla="*/ 1064 h 101"/>
                <a:gd name="T106" fmla="*/ 262 w 51"/>
                <a:gd name="T107" fmla="*/ 1104 h 101"/>
                <a:gd name="T108" fmla="*/ 249 w 51"/>
                <a:gd name="T109" fmla="*/ 1117 h 101"/>
                <a:gd name="T110" fmla="*/ 197 w 51"/>
                <a:gd name="T111" fmla="*/ 1182 h 101"/>
                <a:gd name="T112" fmla="*/ 171 w 51"/>
                <a:gd name="T113" fmla="*/ 1209 h 101"/>
                <a:gd name="T114" fmla="*/ 171 w 51"/>
                <a:gd name="T115" fmla="*/ 1222 h 101"/>
                <a:gd name="T116" fmla="*/ 144 w 51"/>
                <a:gd name="T117" fmla="*/ 1261 h 101"/>
                <a:gd name="T118" fmla="*/ 144 w 51"/>
                <a:gd name="T119" fmla="*/ 1301 h 1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" h="101">
                  <a:moveTo>
                    <a:pt x="13" y="101"/>
                  </a:moveTo>
                  <a:lnTo>
                    <a:pt x="9" y="100"/>
                  </a:lnTo>
                  <a:lnTo>
                    <a:pt x="3" y="100"/>
                  </a:lnTo>
                  <a:lnTo>
                    <a:pt x="3" y="99"/>
                  </a:lnTo>
                  <a:lnTo>
                    <a:pt x="3" y="95"/>
                  </a:lnTo>
                  <a:lnTo>
                    <a:pt x="1" y="95"/>
                  </a:lnTo>
                  <a:lnTo>
                    <a:pt x="0" y="95"/>
                  </a:lnTo>
                  <a:lnTo>
                    <a:pt x="0" y="93"/>
                  </a:lnTo>
                  <a:lnTo>
                    <a:pt x="0" y="90"/>
                  </a:lnTo>
                  <a:lnTo>
                    <a:pt x="2" y="87"/>
                  </a:lnTo>
                  <a:lnTo>
                    <a:pt x="3" y="85"/>
                  </a:lnTo>
                  <a:lnTo>
                    <a:pt x="3" y="83"/>
                  </a:lnTo>
                  <a:lnTo>
                    <a:pt x="4" y="81"/>
                  </a:lnTo>
                  <a:lnTo>
                    <a:pt x="4" y="79"/>
                  </a:lnTo>
                  <a:lnTo>
                    <a:pt x="4" y="75"/>
                  </a:lnTo>
                  <a:lnTo>
                    <a:pt x="5" y="73"/>
                  </a:lnTo>
                  <a:lnTo>
                    <a:pt x="4" y="73"/>
                  </a:lnTo>
                  <a:lnTo>
                    <a:pt x="4" y="72"/>
                  </a:lnTo>
                  <a:lnTo>
                    <a:pt x="5" y="72"/>
                  </a:lnTo>
                  <a:lnTo>
                    <a:pt x="5" y="71"/>
                  </a:lnTo>
                  <a:lnTo>
                    <a:pt x="4" y="71"/>
                  </a:lnTo>
                  <a:lnTo>
                    <a:pt x="4" y="69"/>
                  </a:lnTo>
                  <a:lnTo>
                    <a:pt x="4" y="68"/>
                  </a:lnTo>
                  <a:lnTo>
                    <a:pt x="4" y="66"/>
                  </a:lnTo>
                  <a:lnTo>
                    <a:pt x="3" y="66"/>
                  </a:lnTo>
                  <a:lnTo>
                    <a:pt x="3" y="64"/>
                  </a:lnTo>
                  <a:lnTo>
                    <a:pt x="4" y="62"/>
                  </a:lnTo>
                  <a:lnTo>
                    <a:pt x="4" y="61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5" y="52"/>
                  </a:lnTo>
                  <a:lnTo>
                    <a:pt x="6" y="51"/>
                  </a:lnTo>
                  <a:lnTo>
                    <a:pt x="6" y="48"/>
                  </a:lnTo>
                  <a:lnTo>
                    <a:pt x="6" y="45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7" y="40"/>
                  </a:lnTo>
                  <a:lnTo>
                    <a:pt x="8" y="39"/>
                  </a:lnTo>
                  <a:lnTo>
                    <a:pt x="8" y="38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8" y="33"/>
                  </a:lnTo>
                  <a:lnTo>
                    <a:pt x="8" y="32"/>
                  </a:lnTo>
                  <a:lnTo>
                    <a:pt x="8" y="31"/>
                  </a:lnTo>
                  <a:lnTo>
                    <a:pt x="8" y="29"/>
                  </a:lnTo>
                  <a:lnTo>
                    <a:pt x="7" y="29"/>
                  </a:lnTo>
                  <a:lnTo>
                    <a:pt x="7" y="27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10" y="18"/>
                  </a:lnTo>
                  <a:lnTo>
                    <a:pt x="11" y="17"/>
                  </a:lnTo>
                  <a:lnTo>
                    <a:pt x="12" y="16"/>
                  </a:lnTo>
                  <a:lnTo>
                    <a:pt x="13" y="15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5"/>
                  </a:lnTo>
                  <a:lnTo>
                    <a:pt x="33" y="6"/>
                  </a:lnTo>
                  <a:lnTo>
                    <a:pt x="36" y="7"/>
                  </a:lnTo>
                  <a:lnTo>
                    <a:pt x="39" y="9"/>
                  </a:lnTo>
                  <a:lnTo>
                    <a:pt x="40" y="10"/>
                  </a:lnTo>
                  <a:lnTo>
                    <a:pt x="41" y="11"/>
                  </a:lnTo>
                  <a:lnTo>
                    <a:pt x="39" y="14"/>
                  </a:lnTo>
                  <a:lnTo>
                    <a:pt x="39" y="15"/>
                  </a:lnTo>
                  <a:lnTo>
                    <a:pt x="41" y="16"/>
                  </a:lnTo>
                  <a:lnTo>
                    <a:pt x="43" y="16"/>
                  </a:lnTo>
                  <a:lnTo>
                    <a:pt x="46" y="16"/>
                  </a:lnTo>
                  <a:lnTo>
                    <a:pt x="48" y="13"/>
                  </a:lnTo>
                  <a:lnTo>
                    <a:pt x="49" y="11"/>
                  </a:lnTo>
                  <a:lnTo>
                    <a:pt x="50" y="11"/>
                  </a:lnTo>
                  <a:lnTo>
                    <a:pt x="51" y="11"/>
                  </a:lnTo>
                  <a:lnTo>
                    <a:pt x="51" y="13"/>
                  </a:lnTo>
                  <a:lnTo>
                    <a:pt x="51" y="15"/>
                  </a:lnTo>
                  <a:lnTo>
                    <a:pt x="50" y="16"/>
                  </a:lnTo>
                  <a:lnTo>
                    <a:pt x="48" y="16"/>
                  </a:lnTo>
                  <a:lnTo>
                    <a:pt x="45" y="19"/>
                  </a:lnTo>
                  <a:lnTo>
                    <a:pt x="43" y="22"/>
                  </a:lnTo>
                  <a:lnTo>
                    <a:pt x="41" y="24"/>
                  </a:lnTo>
                  <a:lnTo>
                    <a:pt x="40" y="25"/>
                  </a:lnTo>
                  <a:lnTo>
                    <a:pt x="40" y="28"/>
                  </a:lnTo>
                  <a:lnTo>
                    <a:pt x="40" y="30"/>
                  </a:lnTo>
                  <a:lnTo>
                    <a:pt x="40" y="33"/>
                  </a:lnTo>
                  <a:lnTo>
                    <a:pt x="39" y="34"/>
                  </a:lnTo>
                  <a:lnTo>
                    <a:pt x="39" y="36"/>
                  </a:lnTo>
                  <a:lnTo>
                    <a:pt x="39" y="37"/>
                  </a:lnTo>
                  <a:lnTo>
                    <a:pt x="39" y="38"/>
                  </a:lnTo>
                  <a:lnTo>
                    <a:pt x="41" y="39"/>
                  </a:lnTo>
                  <a:lnTo>
                    <a:pt x="42" y="40"/>
                  </a:lnTo>
                  <a:lnTo>
                    <a:pt x="41" y="42"/>
                  </a:lnTo>
                  <a:lnTo>
                    <a:pt x="42" y="43"/>
                  </a:lnTo>
                  <a:lnTo>
                    <a:pt x="43" y="43"/>
                  </a:lnTo>
                  <a:lnTo>
                    <a:pt x="43" y="45"/>
                  </a:lnTo>
                  <a:lnTo>
                    <a:pt x="43" y="46"/>
                  </a:lnTo>
                  <a:lnTo>
                    <a:pt x="41" y="48"/>
                  </a:lnTo>
                  <a:lnTo>
                    <a:pt x="41" y="49"/>
                  </a:lnTo>
                  <a:lnTo>
                    <a:pt x="40" y="50"/>
                  </a:lnTo>
                  <a:lnTo>
                    <a:pt x="36" y="51"/>
                  </a:lnTo>
                  <a:lnTo>
                    <a:pt x="32" y="52"/>
                  </a:lnTo>
                  <a:lnTo>
                    <a:pt x="29" y="52"/>
                  </a:lnTo>
                  <a:lnTo>
                    <a:pt x="29" y="51"/>
                  </a:lnTo>
                  <a:lnTo>
                    <a:pt x="29" y="53"/>
                  </a:lnTo>
                  <a:lnTo>
                    <a:pt x="29" y="54"/>
                  </a:lnTo>
                  <a:lnTo>
                    <a:pt x="29" y="55"/>
                  </a:lnTo>
                  <a:lnTo>
                    <a:pt x="29" y="58"/>
                  </a:lnTo>
                  <a:lnTo>
                    <a:pt x="28" y="59"/>
                  </a:lnTo>
                  <a:lnTo>
                    <a:pt x="27" y="59"/>
                  </a:lnTo>
                  <a:lnTo>
                    <a:pt x="25" y="59"/>
                  </a:lnTo>
                  <a:lnTo>
                    <a:pt x="22" y="58"/>
                  </a:lnTo>
                  <a:lnTo>
                    <a:pt x="21" y="58"/>
                  </a:lnTo>
                  <a:lnTo>
                    <a:pt x="22" y="62"/>
                  </a:lnTo>
                  <a:lnTo>
                    <a:pt x="23" y="63"/>
                  </a:lnTo>
                  <a:lnTo>
                    <a:pt x="23" y="64"/>
                  </a:lnTo>
                  <a:lnTo>
                    <a:pt x="24" y="63"/>
                  </a:lnTo>
                  <a:lnTo>
                    <a:pt x="25" y="62"/>
                  </a:lnTo>
                  <a:lnTo>
                    <a:pt x="25" y="63"/>
                  </a:lnTo>
                  <a:lnTo>
                    <a:pt x="25" y="64"/>
                  </a:lnTo>
                  <a:lnTo>
                    <a:pt x="25" y="65"/>
                  </a:lnTo>
                  <a:lnTo>
                    <a:pt x="24" y="65"/>
                  </a:lnTo>
                  <a:lnTo>
                    <a:pt x="24" y="64"/>
                  </a:lnTo>
                  <a:lnTo>
                    <a:pt x="23" y="64"/>
                  </a:lnTo>
                  <a:lnTo>
                    <a:pt x="22" y="65"/>
                  </a:lnTo>
                  <a:lnTo>
                    <a:pt x="24" y="66"/>
                  </a:lnTo>
                  <a:lnTo>
                    <a:pt x="22" y="67"/>
                  </a:lnTo>
                  <a:lnTo>
                    <a:pt x="21" y="68"/>
                  </a:lnTo>
                  <a:lnTo>
                    <a:pt x="21" y="70"/>
                  </a:lnTo>
                  <a:lnTo>
                    <a:pt x="20" y="72"/>
                  </a:lnTo>
                  <a:lnTo>
                    <a:pt x="20" y="73"/>
                  </a:lnTo>
                  <a:lnTo>
                    <a:pt x="19" y="73"/>
                  </a:lnTo>
                  <a:lnTo>
                    <a:pt x="18" y="74"/>
                  </a:lnTo>
                  <a:lnTo>
                    <a:pt x="17" y="74"/>
                  </a:lnTo>
                  <a:lnTo>
                    <a:pt x="15" y="76"/>
                  </a:lnTo>
                  <a:lnTo>
                    <a:pt x="15" y="77"/>
                  </a:lnTo>
                  <a:lnTo>
                    <a:pt x="16" y="79"/>
                  </a:lnTo>
                  <a:lnTo>
                    <a:pt x="17" y="80"/>
                  </a:lnTo>
                  <a:lnTo>
                    <a:pt x="20" y="81"/>
                  </a:lnTo>
                  <a:lnTo>
                    <a:pt x="20" y="82"/>
                  </a:lnTo>
                  <a:lnTo>
                    <a:pt x="20" y="83"/>
                  </a:lnTo>
                  <a:lnTo>
                    <a:pt x="20" y="84"/>
                  </a:lnTo>
                  <a:lnTo>
                    <a:pt x="19" y="84"/>
                  </a:lnTo>
                  <a:lnTo>
                    <a:pt x="19" y="85"/>
                  </a:lnTo>
                  <a:lnTo>
                    <a:pt x="15" y="88"/>
                  </a:lnTo>
                  <a:lnTo>
                    <a:pt x="15" y="89"/>
                  </a:lnTo>
                  <a:lnTo>
                    <a:pt x="15" y="90"/>
                  </a:lnTo>
                  <a:lnTo>
                    <a:pt x="15" y="89"/>
                  </a:lnTo>
                  <a:lnTo>
                    <a:pt x="14" y="92"/>
                  </a:lnTo>
                  <a:lnTo>
                    <a:pt x="13" y="92"/>
                  </a:lnTo>
                  <a:lnTo>
                    <a:pt x="12" y="91"/>
                  </a:lnTo>
                  <a:lnTo>
                    <a:pt x="12" y="92"/>
                  </a:lnTo>
                  <a:lnTo>
                    <a:pt x="13" y="93"/>
                  </a:lnTo>
                  <a:lnTo>
                    <a:pt x="11" y="94"/>
                  </a:lnTo>
                  <a:lnTo>
                    <a:pt x="10" y="96"/>
                  </a:lnTo>
                  <a:lnTo>
                    <a:pt x="11" y="96"/>
                  </a:lnTo>
                  <a:lnTo>
                    <a:pt x="11" y="98"/>
                  </a:lnTo>
                  <a:lnTo>
                    <a:pt x="10" y="98"/>
                  </a:lnTo>
                  <a:lnTo>
                    <a:pt x="11" y="99"/>
                  </a:lnTo>
                  <a:lnTo>
                    <a:pt x="13" y="101"/>
                  </a:lnTo>
                </a:path>
              </a:pathLst>
            </a:custGeom>
            <a:solidFill>
              <a:srgbClr val="FFF5AD"/>
            </a:solidFill>
            <a:ln w="6350" cap="flat" cmpd="sng">
              <a:solidFill>
                <a:srgbClr val="FFCC11"/>
              </a:solidFill>
              <a:prstDash val="solid"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85" name="Freeform 108" hidden="1"/>
            <p:cNvSpPr>
              <a:spLocks/>
            </p:cNvSpPr>
            <p:nvPr/>
          </p:nvSpPr>
          <p:spPr bwMode="auto">
            <a:xfrm>
              <a:off x="816" y="1476"/>
              <a:ext cx="421" cy="616"/>
            </a:xfrm>
            <a:custGeom>
              <a:avLst/>
              <a:gdLst>
                <a:gd name="T0" fmla="*/ 368 w 32"/>
                <a:gd name="T1" fmla="*/ 616 h 47"/>
                <a:gd name="T2" fmla="*/ 395 w 32"/>
                <a:gd name="T3" fmla="*/ 603 h 47"/>
                <a:gd name="T4" fmla="*/ 408 w 32"/>
                <a:gd name="T5" fmla="*/ 564 h 47"/>
                <a:gd name="T6" fmla="*/ 395 w 32"/>
                <a:gd name="T7" fmla="*/ 537 h 47"/>
                <a:gd name="T8" fmla="*/ 408 w 32"/>
                <a:gd name="T9" fmla="*/ 511 h 47"/>
                <a:gd name="T10" fmla="*/ 408 w 32"/>
                <a:gd name="T11" fmla="*/ 485 h 47"/>
                <a:gd name="T12" fmla="*/ 421 w 32"/>
                <a:gd name="T13" fmla="*/ 419 h 47"/>
                <a:gd name="T14" fmla="*/ 368 w 32"/>
                <a:gd name="T15" fmla="*/ 367 h 47"/>
                <a:gd name="T16" fmla="*/ 355 w 32"/>
                <a:gd name="T17" fmla="*/ 315 h 47"/>
                <a:gd name="T18" fmla="*/ 329 w 32"/>
                <a:gd name="T19" fmla="*/ 328 h 47"/>
                <a:gd name="T20" fmla="*/ 303 w 32"/>
                <a:gd name="T21" fmla="*/ 315 h 47"/>
                <a:gd name="T22" fmla="*/ 276 w 32"/>
                <a:gd name="T23" fmla="*/ 301 h 47"/>
                <a:gd name="T24" fmla="*/ 250 w 32"/>
                <a:gd name="T25" fmla="*/ 249 h 47"/>
                <a:gd name="T26" fmla="*/ 276 w 32"/>
                <a:gd name="T27" fmla="*/ 223 h 47"/>
                <a:gd name="T28" fmla="*/ 289 w 32"/>
                <a:gd name="T29" fmla="*/ 170 h 47"/>
                <a:gd name="T30" fmla="*/ 368 w 32"/>
                <a:gd name="T31" fmla="*/ 144 h 47"/>
                <a:gd name="T32" fmla="*/ 382 w 32"/>
                <a:gd name="T33" fmla="*/ 131 h 47"/>
                <a:gd name="T34" fmla="*/ 355 w 32"/>
                <a:gd name="T35" fmla="*/ 131 h 47"/>
                <a:gd name="T36" fmla="*/ 382 w 32"/>
                <a:gd name="T37" fmla="*/ 92 h 47"/>
                <a:gd name="T38" fmla="*/ 342 w 32"/>
                <a:gd name="T39" fmla="*/ 79 h 47"/>
                <a:gd name="T40" fmla="*/ 316 w 32"/>
                <a:gd name="T41" fmla="*/ 79 h 47"/>
                <a:gd name="T42" fmla="*/ 276 w 32"/>
                <a:gd name="T43" fmla="*/ 79 h 47"/>
                <a:gd name="T44" fmla="*/ 263 w 32"/>
                <a:gd name="T45" fmla="*/ 66 h 47"/>
                <a:gd name="T46" fmla="*/ 250 w 32"/>
                <a:gd name="T47" fmla="*/ 39 h 47"/>
                <a:gd name="T48" fmla="*/ 224 w 32"/>
                <a:gd name="T49" fmla="*/ 13 h 47"/>
                <a:gd name="T50" fmla="*/ 197 w 32"/>
                <a:gd name="T51" fmla="*/ 0 h 47"/>
                <a:gd name="T52" fmla="*/ 184 w 32"/>
                <a:gd name="T53" fmla="*/ 0 h 47"/>
                <a:gd name="T54" fmla="*/ 197 w 32"/>
                <a:gd name="T55" fmla="*/ 26 h 47"/>
                <a:gd name="T56" fmla="*/ 158 w 32"/>
                <a:gd name="T57" fmla="*/ 79 h 47"/>
                <a:gd name="T58" fmla="*/ 105 w 32"/>
                <a:gd name="T59" fmla="*/ 118 h 47"/>
                <a:gd name="T60" fmla="*/ 79 w 32"/>
                <a:gd name="T61" fmla="*/ 131 h 47"/>
                <a:gd name="T62" fmla="*/ 66 w 32"/>
                <a:gd name="T63" fmla="*/ 157 h 47"/>
                <a:gd name="T64" fmla="*/ 53 w 32"/>
                <a:gd name="T65" fmla="*/ 157 h 47"/>
                <a:gd name="T66" fmla="*/ 39 w 32"/>
                <a:gd name="T67" fmla="*/ 144 h 47"/>
                <a:gd name="T68" fmla="*/ 13 w 32"/>
                <a:gd name="T69" fmla="*/ 131 h 47"/>
                <a:gd name="T70" fmla="*/ 26 w 32"/>
                <a:gd name="T71" fmla="*/ 118 h 47"/>
                <a:gd name="T72" fmla="*/ 0 w 32"/>
                <a:gd name="T73" fmla="*/ 170 h 47"/>
                <a:gd name="T74" fmla="*/ 0 w 32"/>
                <a:gd name="T75" fmla="*/ 197 h 47"/>
                <a:gd name="T76" fmla="*/ 53 w 32"/>
                <a:gd name="T77" fmla="*/ 236 h 47"/>
                <a:gd name="T78" fmla="*/ 79 w 32"/>
                <a:gd name="T79" fmla="*/ 275 h 47"/>
                <a:gd name="T80" fmla="*/ 105 w 32"/>
                <a:gd name="T81" fmla="*/ 354 h 47"/>
                <a:gd name="T82" fmla="*/ 132 w 32"/>
                <a:gd name="T83" fmla="*/ 393 h 47"/>
                <a:gd name="T84" fmla="*/ 158 w 32"/>
                <a:gd name="T85" fmla="*/ 446 h 47"/>
                <a:gd name="T86" fmla="*/ 158 w 32"/>
                <a:gd name="T87" fmla="*/ 472 h 47"/>
                <a:gd name="T88" fmla="*/ 197 w 32"/>
                <a:gd name="T89" fmla="*/ 524 h 47"/>
                <a:gd name="T90" fmla="*/ 303 w 32"/>
                <a:gd name="T91" fmla="*/ 577 h 47"/>
                <a:gd name="T92" fmla="*/ 342 w 32"/>
                <a:gd name="T93" fmla="*/ 616 h 47"/>
                <a:gd name="T94" fmla="*/ 355 w 32"/>
                <a:gd name="T95" fmla="*/ 616 h 4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2" h="47">
                  <a:moveTo>
                    <a:pt x="27" y="47"/>
                  </a:moveTo>
                  <a:lnTo>
                    <a:pt x="28" y="47"/>
                  </a:lnTo>
                  <a:lnTo>
                    <a:pt x="29" y="47"/>
                  </a:lnTo>
                  <a:lnTo>
                    <a:pt x="30" y="46"/>
                  </a:lnTo>
                  <a:lnTo>
                    <a:pt x="30" y="45"/>
                  </a:lnTo>
                  <a:lnTo>
                    <a:pt x="31" y="43"/>
                  </a:lnTo>
                  <a:lnTo>
                    <a:pt x="31" y="42"/>
                  </a:lnTo>
                  <a:lnTo>
                    <a:pt x="30" y="41"/>
                  </a:lnTo>
                  <a:lnTo>
                    <a:pt x="30" y="40"/>
                  </a:lnTo>
                  <a:lnTo>
                    <a:pt x="31" y="39"/>
                  </a:lnTo>
                  <a:lnTo>
                    <a:pt x="30" y="38"/>
                  </a:lnTo>
                  <a:lnTo>
                    <a:pt x="31" y="37"/>
                  </a:lnTo>
                  <a:lnTo>
                    <a:pt x="31" y="33"/>
                  </a:lnTo>
                  <a:lnTo>
                    <a:pt x="32" y="32"/>
                  </a:lnTo>
                  <a:lnTo>
                    <a:pt x="30" y="28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7" y="24"/>
                  </a:lnTo>
                  <a:lnTo>
                    <a:pt x="26" y="25"/>
                  </a:lnTo>
                  <a:lnTo>
                    <a:pt x="25" y="25"/>
                  </a:lnTo>
                  <a:lnTo>
                    <a:pt x="23" y="25"/>
                  </a:lnTo>
                  <a:lnTo>
                    <a:pt x="23" y="24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0" y="21"/>
                  </a:lnTo>
                  <a:lnTo>
                    <a:pt x="19" y="19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1" y="15"/>
                  </a:lnTo>
                  <a:lnTo>
                    <a:pt x="22" y="13"/>
                  </a:lnTo>
                  <a:lnTo>
                    <a:pt x="24" y="12"/>
                  </a:lnTo>
                  <a:lnTo>
                    <a:pt x="28" y="11"/>
                  </a:lnTo>
                  <a:lnTo>
                    <a:pt x="29" y="10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9" y="7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5" y="6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5" y="2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8" y="8"/>
                  </a:lnTo>
                  <a:lnTo>
                    <a:pt x="8" y="9"/>
                  </a:lnTo>
                  <a:lnTo>
                    <a:pt x="7" y="9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3" y="17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6" y="21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9" y="29"/>
                  </a:lnTo>
                  <a:lnTo>
                    <a:pt x="10" y="30"/>
                  </a:lnTo>
                  <a:lnTo>
                    <a:pt x="12" y="33"/>
                  </a:lnTo>
                  <a:lnTo>
                    <a:pt x="12" y="34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5" y="40"/>
                  </a:lnTo>
                  <a:lnTo>
                    <a:pt x="19" y="42"/>
                  </a:lnTo>
                  <a:lnTo>
                    <a:pt x="23" y="44"/>
                  </a:lnTo>
                  <a:lnTo>
                    <a:pt x="24" y="45"/>
                  </a:lnTo>
                  <a:lnTo>
                    <a:pt x="26" y="47"/>
                  </a:lnTo>
                  <a:lnTo>
                    <a:pt x="27" y="47"/>
                  </a:lnTo>
                </a:path>
              </a:pathLst>
            </a:custGeom>
            <a:solidFill>
              <a:srgbClr val="DBFEBC"/>
            </a:solidFill>
            <a:ln w="6350" cap="flat" cmpd="sng">
              <a:solidFill>
                <a:srgbClr val="00B481"/>
              </a:solidFill>
              <a:prstDash val="solid"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86" name="Freeform 109" hidden="1"/>
            <p:cNvSpPr>
              <a:spLocks/>
            </p:cNvSpPr>
            <p:nvPr/>
          </p:nvSpPr>
          <p:spPr bwMode="auto">
            <a:xfrm>
              <a:off x="1485" y="1185"/>
              <a:ext cx="169" cy="241"/>
            </a:xfrm>
            <a:custGeom>
              <a:avLst/>
              <a:gdLst>
                <a:gd name="T0" fmla="*/ 169 w 13"/>
                <a:gd name="T1" fmla="*/ 228 h 18"/>
                <a:gd name="T2" fmla="*/ 156 w 13"/>
                <a:gd name="T3" fmla="*/ 228 h 18"/>
                <a:gd name="T4" fmla="*/ 143 w 13"/>
                <a:gd name="T5" fmla="*/ 228 h 18"/>
                <a:gd name="T6" fmla="*/ 130 w 13"/>
                <a:gd name="T7" fmla="*/ 228 h 18"/>
                <a:gd name="T8" fmla="*/ 104 w 13"/>
                <a:gd name="T9" fmla="*/ 241 h 18"/>
                <a:gd name="T10" fmla="*/ 91 w 13"/>
                <a:gd name="T11" fmla="*/ 241 h 18"/>
                <a:gd name="T12" fmla="*/ 78 w 13"/>
                <a:gd name="T13" fmla="*/ 241 h 18"/>
                <a:gd name="T14" fmla="*/ 78 w 13"/>
                <a:gd name="T15" fmla="*/ 241 h 18"/>
                <a:gd name="T16" fmla="*/ 65 w 13"/>
                <a:gd name="T17" fmla="*/ 228 h 18"/>
                <a:gd name="T18" fmla="*/ 65 w 13"/>
                <a:gd name="T19" fmla="*/ 214 h 18"/>
                <a:gd name="T20" fmla="*/ 52 w 13"/>
                <a:gd name="T21" fmla="*/ 201 h 18"/>
                <a:gd name="T22" fmla="*/ 65 w 13"/>
                <a:gd name="T23" fmla="*/ 161 h 18"/>
                <a:gd name="T24" fmla="*/ 65 w 13"/>
                <a:gd name="T25" fmla="*/ 161 h 18"/>
                <a:gd name="T26" fmla="*/ 65 w 13"/>
                <a:gd name="T27" fmla="*/ 134 h 18"/>
                <a:gd name="T28" fmla="*/ 52 w 13"/>
                <a:gd name="T29" fmla="*/ 134 h 18"/>
                <a:gd name="T30" fmla="*/ 52 w 13"/>
                <a:gd name="T31" fmla="*/ 121 h 18"/>
                <a:gd name="T32" fmla="*/ 52 w 13"/>
                <a:gd name="T33" fmla="*/ 107 h 18"/>
                <a:gd name="T34" fmla="*/ 26 w 13"/>
                <a:gd name="T35" fmla="*/ 107 h 18"/>
                <a:gd name="T36" fmla="*/ 0 w 13"/>
                <a:gd name="T37" fmla="*/ 80 h 18"/>
                <a:gd name="T38" fmla="*/ 0 w 13"/>
                <a:gd name="T39" fmla="*/ 80 h 18"/>
                <a:gd name="T40" fmla="*/ 13 w 13"/>
                <a:gd name="T41" fmla="*/ 67 h 18"/>
                <a:gd name="T42" fmla="*/ 13 w 13"/>
                <a:gd name="T43" fmla="*/ 54 h 18"/>
                <a:gd name="T44" fmla="*/ 39 w 13"/>
                <a:gd name="T45" fmla="*/ 40 h 18"/>
                <a:gd name="T46" fmla="*/ 26 w 13"/>
                <a:gd name="T47" fmla="*/ 40 h 18"/>
                <a:gd name="T48" fmla="*/ 26 w 13"/>
                <a:gd name="T49" fmla="*/ 27 h 18"/>
                <a:gd name="T50" fmla="*/ 52 w 13"/>
                <a:gd name="T51" fmla="*/ 13 h 18"/>
                <a:gd name="T52" fmla="*/ 52 w 13"/>
                <a:gd name="T53" fmla="*/ 0 h 18"/>
                <a:gd name="T54" fmla="*/ 65 w 13"/>
                <a:gd name="T55" fmla="*/ 0 h 18"/>
                <a:gd name="T56" fmla="*/ 91 w 13"/>
                <a:gd name="T57" fmla="*/ 27 h 18"/>
                <a:gd name="T58" fmla="*/ 104 w 13"/>
                <a:gd name="T59" fmla="*/ 40 h 18"/>
                <a:gd name="T60" fmla="*/ 104 w 13"/>
                <a:gd name="T61" fmla="*/ 54 h 18"/>
                <a:gd name="T62" fmla="*/ 104 w 13"/>
                <a:gd name="T63" fmla="*/ 54 h 18"/>
                <a:gd name="T64" fmla="*/ 117 w 13"/>
                <a:gd name="T65" fmla="*/ 54 h 18"/>
                <a:gd name="T66" fmla="*/ 130 w 13"/>
                <a:gd name="T67" fmla="*/ 67 h 18"/>
                <a:gd name="T68" fmla="*/ 143 w 13"/>
                <a:gd name="T69" fmla="*/ 80 h 18"/>
                <a:gd name="T70" fmla="*/ 143 w 13"/>
                <a:gd name="T71" fmla="*/ 94 h 18"/>
                <a:gd name="T72" fmla="*/ 143 w 13"/>
                <a:gd name="T73" fmla="*/ 107 h 18"/>
                <a:gd name="T74" fmla="*/ 143 w 13"/>
                <a:gd name="T75" fmla="*/ 107 h 18"/>
                <a:gd name="T76" fmla="*/ 143 w 13"/>
                <a:gd name="T77" fmla="*/ 121 h 18"/>
                <a:gd name="T78" fmla="*/ 117 w 13"/>
                <a:gd name="T79" fmla="*/ 121 h 18"/>
                <a:gd name="T80" fmla="*/ 117 w 13"/>
                <a:gd name="T81" fmla="*/ 147 h 18"/>
                <a:gd name="T82" fmla="*/ 130 w 13"/>
                <a:gd name="T83" fmla="*/ 174 h 18"/>
                <a:gd name="T84" fmla="*/ 143 w 13"/>
                <a:gd name="T85" fmla="*/ 174 h 18"/>
                <a:gd name="T86" fmla="*/ 156 w 13"/>
                <a:gd name="T87" fmla="*/ 201 h 18"/>
                <a:gd name="T88" fmla="*/ 169 w 13"/>
                <a:gd name="T89" fmla="*/ 228 h 18"/>
                <a:gd name="T90" fmla="*/ 169 w 13"/>
                <a:gd name="T91" fmla="*/ 228 h 1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3" h="18">
                  <a:moveTo>
                    <a:pt x="13" y="17"/>
                  </a:moveTo>
                  <a:lnTo>
                    <a:pt x="12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4" y="15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2" y="15"/>
                  </a:lnTo>
                  <a:lnTo>
                    <a:pt x="13" y="17"/>
                  </a:lnTo>
                </a:path>
              </a:pathLst>
            </a:custGeom>
            <a:solidFill>
              <a:srgbClr val="DDF2FA"/>
            </a:solidFill>
            <a:ln w="6350" cap="flat" cmpd="sng">
              <a:solidFill>
                <a:srgbClr val="265DC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87" name="Freeform 110" hidden="1"/>
            <p:cNvSpPr>
              <a:spLocks/>
            </p:cNvSpPr>
            <p:nvPr/>
          </p:nvSpPr>
          <p:spPr bwMode="auto">
            <a:xfrm>
              <a:off x="1603" y="1269"/>
              <a:ext cx="129" cy="140"/>
            </a:xfrm>
            <a:custGeom>
              <a:avLst/>
              <a:gdLst>
                <a:gd name="T0" fmla="*/ 116 w 10"/>
                <a:gd name="T1" fmla="*/ 127 h 11"/>
                <a:gd name="T2" fmla="*/ 103 w 10"/>
                <a:gd name="T3" fmla="*/ 115 h 11"/>
                <a:gd name="T4" fmla="*/ 90 w 10"/>
                <a:gd name="T5" fmla="*/ 127 h 11"/>
                <a:gd name="T6" fmla="*/ 77 w 10"/>
                <a:gd name="T7" fmla="*/ 115 h 11"/>
                <a:gd name="T8" fmla="*/ 77 w 10"/>
                <a:gd name="T9" fmla="*/ 127 h 11"/>
                <a:gd name="T10" fmla="*/ 65 w 10"/>
                <a:gd name="T11" fmla="*/ 140 h 11"/>
                <a:gd name="T12" fmla="*/ 52 w 10"/>
                <a:gd name="T13" fmla="*/ 140 h 11"/>
                <a:gd name="T14" fmla="*/ 39 w 10"/>
                <a:gd name="T15" fmla="*/ 115 h 11"/>
                <a:gd name="T16" fmla="*/ 26 w 10"/>
                <a:gd name="T17" fmla="*/ 89 h 11"/>
                <a:gd name="T18" fmla="*/ 13 w 10"/>
                <a:gd name="T19" fmla="*/ 89 h 11"/>
                <a:gd name="T20" fmla="*/ 0 w 10"/>
                <a:gd name="T21" fmla="*/ 64 h 11"/>
                <a:gd name="T22" fmla="*/ 0 w 10"/>
                <a:gd name="T23" fmla="*/ 38 h 11"/>
                <a:gd name="T24" fmla="*/ 26 w 10"/>
                <a:gd name="T25" fmla="*/ 38 h 11"/>
                <a:gd name="T26" fmla="*/ 26 w 10"/>
                <a:gd name="T27" fmla="*/ 25 h 11"/>
                <a:gd name="T28" fmla="*/ 26 w 10"/>
                <a:gd name="T29" fmla="*/ 25 h 11"/>
                <a:gd name="T30" fmla="*/ 26 w 10"/>
                <a:gd name="T31" fmla="*/ 13 h 11"/>
                <a:gd name="T32" fmla="*/ 39 w 10"/>
                <a:gd name="T33" fmla="*/ 0 h 11"/>
                <a:gd name="T34" fmla="*/ 52 w 10"/>
                <a:gd name="T35" fmla="*/ 13 h 11"/>
                <a:gd name="T36" fmla="*/ 103 w 10"/>
                <a:gd name="T37" fmla="*/ 0 h 11"/>
                <a:gd name="T38" fmla="*/ 129 w 10"/>
                <a:gd name="T39" fmla="*/ 13 h 11"/>
                <a:gd name="T40" fmla="*/ 129 w 10"/>
                <a:gd name="T41" fmla="*/ 25 h 11"/>
                <a:gd name="T42" fmla="*/ 116 w 10"/>
                <a:gd name="T43" fmla="*/ 38 h 11"/>
                <a:gd name="T44" fmla="*/ 129 w 10"/>
                <a:gd name="T45" fmla="*/ 64 h 11"/>
                <a:gd name="T46" fmla="*/ 129 w 10"/>
                <a:gd name="T47" fmla="*/ 76 h 11"/>
                <a:gd name="T48" fmla="*/ 129 w 10"/>
                <a:gd name="T49" fmla="*/ 115 h 11"/>
                <a:gd name="T50" fmla="*/ 116 w 10"/>
                <a:gd name="T51" fmla="*/ 127 h 11"/>
                <a:gd name="T52" fmla="*/ 116 w 10"/>
                <a:gd name="T53" fmla="*/ 127 h 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0" h="11">
                  <a:moveTo>
                    <a:pt x="9" y="10"/>
                  </a:moveTo>
                  <a:lnTo>
                    <a:pt x="8" y="9"/>
                  </a:lnTo>
                  <a:lnTo>
                    <a:pt x="7" y="10"/>
                  </a:lnTo>
                  <a:lnTo>
                    <a:pt x="6" y="9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3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9" y="10"/>
                  </a:lnTo>
                </a:path>
              </a:pathLst>
            </a:custGeom>
            <a:solidFill>
              <a:srgbClr val="DDF2FA"/>
            </a:solidFill>
            <a:ln w="6350" cap="flat" cmpd="sng">
              <a:solidFill>
                <a:srgbClr val="265DC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88" name="Freeform 111" hidden="1"/>
            <p:cNvSpPr>
              <a:spLocks/>
            </p:cNvSpPr>
            <p:nvPr/>
          </p:nvSpPr>
          <p:spPr bwMode="auto">
            <a:xfrm>
              <a:off x="1063" y="1291"/>
              <a:ext cx="1326" cy="1389"/>
            </a:xfrm>
            <a:custGeom>
              <a:avLst/>
              <a:gdLst>
                <a:gd name="T0" fmla="*/ 735 w 101"/>
                <a:gd name="T1" fmla="*/ 1337 h 106"/>
                <a:gd name="T2" fmla="*/ 814 w 101"/>
                <a:gd name="T3" fmla="*/ 1219 h 106"/>
                <a:gd name="T4" fmla="*/ 853 w 101"/>
                <a:gd name="T5" fmla="*/ 1140 h 106"/>
                <a:gd name="T6" fmla="*/ 866 w 101"/>
                <a:gd name="T7" fmla="*/ 1061 h 106"/>
                <a:gd name="T8" fmla="*/ 985 w 101"/>
                <a:gd name="T9" fmla="*/ 983 h 106"/>
                <a:gd name="T10" fmla="*/ 998 w 101"/>
                <a:gd name="T11" fmla="*/ 983 h 106"/>
                <a:gd name="T12" fmla="*/ 1077 w 101"/>
                <a:gd name="T13" fmla="*/ 970 h 106"/>
                <a:gd name="T14" fmla="*/ 1129 w 101"/>
                <a:gd name="T15" fmla="*/ 891 h 106"/>
                <a:gd name="T16" fmla="*/ 1182 w 101"/>
                <a:gd name="T17" fmla="*/ 786 h 106"/>
                <a:gd name="T18" fmla="*/ 1195 w 101"/>
                <a:gd name="T19" fmla="*/ 616 h 106"/>
                <a:gd name="T20" fmla="*/ 1273 w 101"/>
                <a:gd name="T21" fmla="*/ 537 h 106"/>
                <a:gd name="T22" fmla="*/ 1326 w 101"/>
                <a:gd name="T23" fmla="*/ 419 h 106"/>
                <a:gd name="T24" fmla="*/ 1247 w 101"/>
                <a:gd name="T25" fmla="*/ 354 h 106"/>
                <a:gd name="T26" fmla="*/ 1090 w 101"/>
                <a:gd name="T27" fmla="*/ 275 h 106"/>
                <a:gd name="T28" fmla="*/ 1011 w 101"/>
                <a:gd name="T29" fmla="*/ 262 h 106"/>
                <a:gd name="T30" fmla="*/ 985 w 101"/>
                <a:gd name="T31" fmla="*/ 236 h 106"/>
                <a:gd name="T32" fmla="*/ 932 w 101"/>
                <a:gd name="T33" fmla="*/ 210 h 106"/>
                <a:gd name="T34" fmla="*/ 866 w 101"/>
                <a:gd name="T35" fmla="*/ 236 h 106"/>
                <a:gd name="T36" fmla="*/ 788 w 101"/>
                <a:gd name="T37" fmla="*/ 249 h 106"/>
                <a:gd name="T38" fmla="*/ 761 w 101"/>
                <a:gd name="T39" fmla="*/ 236 h 106"/>
                <a:gd name="T40" fmla="*/ 775 w 101"/>
                <a:gd name="T41" fmla="*/ 223 h 106"/>
                <a:gd name="T42" fmla="*/ 761 w 101"/>
                <a:gd name="T43" fmla="*/ 223 h 106"/>
                <a:gd name="T44" fmla="*/ 801 w 101"/>
                <a:gd name="T45" fmla="*/ 118 h 106"/>
                <a:gd name="T46" fmla="*/ 761 w 101"/>
                <a:gd name="T47" fmla="*/ 39 h 106"/>
                <a:gd name="T48" fmla="*/ 696 w 101"/>
                <a:gd name="T49" fmla="*/ 105 h 106"/>
                <a:gd name="T50" fmla="*/ 630 w 101"/>
                <a:gd name="T51" fmla="*/ 105 h 106"/>
                <a:gd name="T52" fmla="*/ 591 w 101"/>
                <a:gd name="T53" fmla="*/ 118 h 106"/>
                <a:gd name="T54" fmla="*/ 525 w 101"/>
                <a:gd name="T55" fmla="*/ 131 h 106"/>
                <a:gd name="T56" fmla="*/ 486 w 101"/>
                <a:gd name="T57" fmla="*/ 118 h 106"/>
                <a:gd name="T58" fmla="*/ 486 w 101"/>
                <a:gd name="T59" fmla="*/ 52 h 106"/>
                <a:gd name="T60" fmla="*/ 473 w 101"/>
                <a:gd name="T61" fmla="*/ 0 h 106"/>
                <a:gd name="T62" fmla="*/ 420 w 101"/>
                <a:gd name="T63" fmla="*/ 26 h 106"/>
                <a:gd name="T64" fmla="*/ 354 w 101"/>
                <a:gd name="T65" fmla="*/ 52 h 106"/>
                <a:gd name="T66" fmla="*/ 328 w 101"/>
                <a:gd name="T67" fmla="*/ 52 h 106"/>
                <a:gd name="T68" fmla="*/ 354 w 101"/>
                <a:gd name="T69" fmla="*/ 105 h 106"/>
                <a:gd name="T70" fmla="*/ 276 w 101"/>
                <a:gd name="T71" fmla="*/ 157 h 106"/>
                <a:gd name="T72" fmla="*/ 223 w 101"/>
                <a:gd name="T73" fmla="*/ 118 h 106"/>
                <a:gd name="T74" fmla="*/ 184 w 101"/>
                <a:gd name="T75" fmla="*/ 118 h 106"/>
                <a:gd name="T76" fmla="*/ 144 w 101"/>
                <a:gd name="T77" fmla="*/ 144 h 106"/>
                <a:gd name="T78" fmla="*/ 131 w 101"/>
                <a:gd name="T79" fmla="*/ 183 h 106"/>
                <a:gd name="T80" fmla="*/ 131 w 101"/>
                <a:gd name="T81" fmla="*/ 288 h 106"/>
                <a:gd name="T82" fmla="*/ 66 w 101"/>
                <a:gd name="T83" fmla="*/ 341 h 106"/>
                <a:gd name="T84" fmla="*/ 13 w 101"/>
                <a:gd name="T85" fmla="*/ 406 h 106"/>
                <a:gd name="T86" fmla="*/ 26 w 101"/>
                <a:gd name="T87" fmla="*/ 498 h 106"/>
                <a:gd name="T88" fmla="*/ 92 w 101"/>
                <a:gd name="T89" fmla="*/ 511 h 106"/>
                <a:gd name="T90" fmla="*/ 144 w 101"/>
                <a:gd name="T91" fmla="*/ 550 h 106"/>
                <a:gd name="T92" fmla="*/ 289 w 101"/>
                <a:gd name="T93" fmla="*/ 511 h 106"/>
                <a:gd name="T94" fmla="*/ 289 w 101"/>
                <a:gd name="T95" fmla="*/ 563 h 106"/>
                <a:gd name="T96" fmla="*/ 368 w 101"/>
                <a:gd name="T97" fmla="*/ 616 h 106"/>
                <a:gd name="T98" fmla="*/ 446 w 101"/>
                <a:gd name="T99" fmla="*/ 642 h 106"/>
                <a:gd name="T100" fmla="*/ 446 w 101"/>
                <a:gd name="T101" fmla="*/ 695 h 106"/>
                <a:gd name="T102" fmla="*/ 525 w 101"/>
                <a:gd name="T103" fmla="*/ 773 h 106"/>
                <a:gd name="T104" fmla="*/ 538 w 101"/>
                <a:gd name="T105" fmla="*/ 852 h 106"/>
                <a:gd name="T106" fmla="*/ 538 w 101"/>
                <a:gd name="T107" fmla="*/ 891 h 106"/>
                <a:gd name="T108" fmla="*/ 591 w 101"/>
                <a:gd name="T109" fmla="*/ 943 h 106"/>
                <a:gd name="T110" fmla="*/ 630 w 101"/>
                <a:gd name="T111" fmla="*/ 1009 h 106"/>
                <a:gd name="T112" fmla="*/ 656 w 101"/>
                <a:gd name="T113" fmla="*/ 1035 h 106"/>
                <a:gd name="T114" fmla="*/ 683 w 101"/>
                <a:gd name="T115" fmla="*/ 1101 h 106"/>
                <a:gd name="T116" fmla="*/ 604 w 101"/>
                <a:gd name="T117" fmla="*/ 1179 h 106"/>
                <a:gd name="T118" fmla="*/ 565 w 101"/>
                <a:gd name="T119" fmla="*/ 1245 h 106"/>
                <a:gd name="T120" fmla="*/ 617 w 101"/>
                <a:gd name="T121" fmla="*/ 1284 h 106"/>
                <a:gd name="T122" fmla="*/ 656 w 101"/>
                <a:gd name="T123" fmla="*/ 1310 h 106"/>
                <a:gd name="T124" fmla="*/ 696 w 101"/>
                <a:gd name="T125" fmla="*/ 1363 h 1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1" h="106">
                  <a:moveTo>
                    <a:pt x="53" y="106"/>
                  </a:moveTo>
                  <a:lnTo>
                    <a:pt x="54" y="105"/>
                  </a:lnTo>
                  <a:lnTo>
                    <a:pt x="55" y="103"/>
                  </a:lnTo>
                  <a:lnTo>
                    <a:pt x="56" y="102"/>
                  </a:lnTo>
                  <a:lnTo>
                    <a:pt x="59" y="99"/>
                  </a:lnTo>
                  <a:lnTo>
                    <a:pt x="61" y="96"/>
                  </a:lnTo>
                  <a:lnTo>
                    <a:pt x="61" y="95"/>
                  </a:lnTo>
                  <a:lnTo>
                    <a:pt x="62" y="93"/>
                  </a:lnTo>
                  <a:lnTo>
                    <a:pt x="63" y="91"/>
                  </a:lnTo>
                  <a:lnTo>
                    <a:pt x="64" y="91"/>
                  </a:lnTo>
                  <a:lnTo>
                    <a:pt x="65" y="90"/>
                  </a:lnTo>
                  <a:lnTo>
                    <a:pt x="65" y="87"/>
                  </a:lnTo>
                  <a:lnTo>
                    <a:pt x="66" y="86"/>
                  </a:lnTo>
                  <a:lnTo>
                    <a:pt x="65" y="86"/>
                  </a:lnTo>
                  <a:lnTo>
                    <a:pt x="65" y="83"/>
                  </a:lnTo>
                  <a:lnTo>
                    <a:pt x="66" y="81"/>
                  </a:lnTo>
                  <a:lnTo>
                    <a:pt x="70" y="78"/>
                  </a:lnTo>
                  <a:lnTo>
                    <a:pt x="72" y="77"/>
                  </a:lnTo>
                  <a:lnTo>
                    <a:pt x="73" y="76"/>
                  </a:lnTo>
                  <a:lnTo>
                    <a:pt x="75" y="75"/>
                  </a:lnTo>
                  <a:lnTo>
                    <a:pt x="76" y="75"/>
                  </a:lnTo>
                  <a:lnTo>
                    <a:pt x="76" y="74"/>
                  </a:lnTo>
                  <a:lnTo>
                    <a:pt x="76" y="75"/>
                  </a:lnTo>
                  <a:lnTo>
                    <a:pt x="77" y="74"/>
                  </a:lnTo>
                  <a:lnTo>
                    <a:pt x="78" y="74"/>
                  </a:lnTo>
                  <a:lnTo>
                    <a:pt x="79" y="74"/>
                  </a:lnTo>
                  <a:lnTo>
                    <a:pt x="82" y="74"/>
                  </a:lnTo>
                  <a:lnTo>
                    <a:pt x="82" y="73"/>
                  </a:lnTo>
                  <a:lnTo>
                    <a:pt x="85" y="72"/>
                  </a:lnTo>
                  <a:lnTo>
                    <a:pt x="85" y="70"/>
                  </a:lnTo>
                  <a:lnTo>
                    <a:pt x="86" y="68"/>
                  </a:lnTo>
                  <a:lnTo>
                    <a:pt x="87" y="66"/>
                  </a:lnTo>
                  <a:lnTo>
                    <a:pt x="88" y="65"/>
                  </a:lnTo>
                  <a:lnTo>
                    <a:pt x="89" y="61"/>
                  </a:lnTo>
                  <a:lnTo>
                    <a:pt x="90" y="60"/>
                  </a:lnTo>
                  <a:lnTo>
                    <a:pt x="90" y="55"/>
                  </a:lnTo>
                  <a:lnTo>
                    <a:pt x="90" y="51"/>
                  </a:lnTo>
                  <a:lnTo>
                    <a:pt x="90" y="48"/>
                  </a:lnTo>
                  <a:lnTo>
                    <a:pt x="91" y="47"/>
                  </a:lnTo>
                  <a:lnTo>
                    <a:pt x="92" y="47"/>
                  </a:lnTo>
                  <a:lnTo>
                    <a:pt x="94" y="43"/>
                  </a:lnTo>
                  <a:lnTo>
                    <a:pt x="97" y="41"/>
                  </a:lnTo>
                  <a:lnTo>
                    <a:pt x="100" y="37"/>
                  </a:lnTo>
                  <a:lnTo>
                    <a:pt x="101" y="34"/>
                  </a:lnTo>
                  <a:lnTo>
                    <a:pt x="101" y="32"/>
                  </a:lnTo>
                  <a:lnTo>
                    <a:pt x="101" y="31"/>
                  </a:lnTo>
                  <a:lnTo>
                    <a:pt x="100" y="28"/>
                  </a:lnTo>
                  <a:lnTo>
                    <a:pt x="99" y="27"/>
                  </a:lnTo>
                  <a:lnTo>
                    <a:pt x="95" y="27"/>
                  </a:lnTo>
                  <a:lnTo>
                    <a:pt x="91" y="23"/>
                  </a:lnTo>
                  <a:lnTo>
                    <a:pt x="89" y="22"/>
                  </a:lnTo>
                  <a:lnTo>
                    <a:pt x="88" y="21"/>
                  </a:lnTo>
                  <a:lnTo>
                    <a:pt x="83" y="21"/>
                  </a:lnTo>
                  <a:lnTo>
                    <a:pt x="79" y="20"/>
                  </a:lnTo>
                  <a:lnTo>
                    <a:pt x="78" y="20"/>
                  </a:lnTo>
                  <a:lnTo>
                    <a:pt x="76" y="21"/>
                  </a:lnTo>
                  <a:lnTo>
                    <a:pt x="77" y="20"/>
                  </a:lnTo>
                  <a:lnTo>
                    <a:pt x="76" y="19"/>
                  </a:lnTo>
                  <a:lnTo>
                    <a:pt x="75" y="18"/>
                  </a:lnTo>
                  <a:lnTo>
                    <a:pt x="74" y="18"/>
                  </a:lnTo>
                  <a:lnTo>
                    <a:pt x="74" y="17"/>
                  </a:lnTo>
                  <a:lnTo>
                    <a:pt x="72" y="16"/>
                  </a:lnTo>
                  <a:lnTo>
                    <a:pt x="71" y="16"/>
                  </a:lnTo>
                  <a:lnTo>
                    <a:pt x="69" y="15"/>
                  </a:lnTo>
                  <a:lnTo>
                    <a:pt x="67" y="15"/>
                  </a:lnTo>
                  <a:lnTo>
                    <a:pt x="67" y="16"/>
                  </a:lnTo>
                  <a:lnTo>
                    <a:pt x="66" y="18"/>
                  </a:lnTo>
                  <a:lnTo>
                    <a:pt x="65" y="18"/>
                  </a:lnTo>
                  <a:lnTo>
                    <a:pt x="64" y="20"/>
                  </a:lnTo>
                  <a:lnTo>
                    <a:pt x="63" y="18"/>
                  </a:lnTo>
                  <a:lnTo>
                    <a:pt x="60" y="19"/>
                  </a:lnTo>
                  <a:lnTo>
                    <a:pt x="59" y="19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60" y="19"/>
                  </a:lnTo>
                  <a:lnTo>
                    <a:pt x="60" y="18"/>
                  </a:lnTo>
                  <a:lnTo>
                    <a:pt x="60" y="17"/>
                  </a:lnTo>
                  <a:lnTo>
                    <a:pt x="59" y="17"/>
                  </a:lnTo>
                  <a:lnTo>
                    <a:pt x="60" y="16"/>
                  </a:lnTo>
                  <a:lnTo>
                    <a:pt x="59" y="16"/>
                  </a:lnTo>
                  <a:lnTo>
                    <a:pt x="59" y="17"/>
                  </a:lnTo>
                  <a:lnTo>
                    <a:pt x="58" y="17"/>
                  </a:lnTo>
                  <a:lnTo>
                    <a:pt x="58" y="15"/>
                  </a:lnTo>
                  <a:lnTo>
                    <a:pt x="62" y="11"/>
                  </a:lnTo>
                  <a:lnTo>
                    <a:pt x="62" y="9"/>
                  </a:lnTo>
                  <a:lnTo>
                    <a:pt x="61" y="9"/>
                  </a:lnTo>
                  <a:lnTo>
                    <a:pt x="60" y="6"/>
                  </a:lnTo>
                  <a:lnTo>
                    <a:pt x="59" y="4"/>
                  </a:lnTo>
                  <a:lnTo>
                    <a:pt x="58" y="3"/>
                  </a:lnTo>
                  <a:lnTo>
                    <a:pt x="56" y="6"/>
                  </a:lnTo>
                  <a:lnTo>
                    <a:pt x="55" y="7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1" y="9"/>
                  </a:lnTo>
                  <a:lnTo>
                    <a:pt x="50" y="8"/>
                  </a:lnTo>
                  <a:lnTo>
                    <a:pt x="49" y="7"/>
                  </a:lnTo>
                  <a:lnTo>
                    <a:pt x="48" y="8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3" y="9"/>
                  </a:lnTo>
                  <a:lnTo>
                    <a:pt x="42" y="9"/>
                  </a:lnTo>
                  <a:lnTo>
                    <a:pt x="40" y="10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6" y="7"/>
                  </a:lnTo>
                  <a:lnTo>
                    <a:pt x="37" y="4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4"/>
                  </a:lnTo>
                  <a:lnTo>
                    <a:pt x="27" y="4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27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2" y="11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8" y="10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1" y="15"/>
                  </a:lnTo>
                  <a:lnTo>
                    <a:pt x="11" y="17"/>
                  </a:lnTo>
                  <a:lnTo>
                    <a:pt x="11" y="19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9" y="25"/>
                  </a:lnTo>
                  <a:lnTo>
                    <a:pt x="5" y="26"/>
                  </a:lnTo>
                  <a:lnTo>
                    <a:pt x="3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1" y="31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8" y="38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11" y="42"/>
                  </a:lnTo>
                  <a:lnTo>
                    <a:pt x="14" y="42"/>
                  </a:lnTo>
                  <a:lnTo>
                    <a:pt x="16" y="41"/>
                  </a:lnTo>
                  <a:lnTo>
                    <a:pt x="18" y="39"/>
                  </a:lnTo>
                  <a:lnTo>
                    <a:pt x="22" y="39"/>
                  </a:lnTo>
                  <a:lnTo>
                    <a:pt x="22" y="40"/>
                  </a:lnTo>
                  <a:lnTo>
                    <a:pt x="22" y="41"/>
                  </a:lnTo>
                  <a:lnTo>
                    <a:pt x="22" y="43"/>
                  </a:lnTo>
                  <a:lnTo>
                    <a:pt x="22" y="45"/>
                  </a:lnTo>
                  <a:lnTo>
                    <a:pt x="24" y="46"/>
                  </a:lnTo>
                  <a:lnTo>
                    <a:pt x="27" y="46"/>
                  </a:lnTo>
                  <a:lnTo>
                    <a:pt x="28" y="47"/>
                  </a:lnTo>
                  <a:lnTo>
                    <a:pt x="30" y="48"/>
                  </a:lnTo>
                  <a:lnTo>
                    <a:pt x="31" y="49"/>
                  </a:lnTo>
                  <a:lnTo>
                    <a:pt x="33" y="49"/>
                  </a:lnTo>
                  <a:lnTo>
                    <a:pt x="34" y="49"/>
                  </a:lnTo>
                  <a:lnTo>
                    <a:pt x="34" y="50"/>
                  </a:lnTo>
                  <a:lnTo>
                    <a:pt x="35" y="52"/>
                  </a:lnTo>
                  <a:lnTo>
                    <a:pt x="35" y="53"/>
                  </a:lnTo>
                  <a:lnTo>
                    <a:pt x="34" y="53"/>
                  </a:lnTo>
                  <a:lnTo>
                    <a:pt x="35" y="56"/>
                  </a:lnTo>
                  <a:lnTo>
                    <a:pt x="40" y="56"/>
                  </a:lnTo>
                  <a:lnTo>
                    <a:pt x="40" y="58"/>
                  </a:lnTo>
                  <a:lnTo>
                    <a:pt x="40" y="59"/>
                  </a:lnTo>
                  <a:lnTo>
                    <a:pt x="41" y="59"/>
                  </a:lnTo>
                  <a:lnTo>
                    <a:pt x="42" y="61"/>
                  </a:lnTo>
                  <a:lnTo>
                    <a:pt x="42" y="64"/>
                  </a:lnTo>
                  <a:lnTo>
                    <a:pt x="41" y="65"/>
                  </a:lnTo>
                  <a:lnTo>
                    <a:pt x="41" y="66"/>
                  </a:lnTo>
                  <a:lnTo>
                    <a:pt x="41" y="67"/>
                  </a:lnTo>
                  <a:lnTo>
                    <a:pt x="41" y="68"/>
                  </a:lnTo>
                  <a:lnTo>
                    <a:pt x="41" y="71"/>
                  </a:lnTo>
                  <a:lnTo>
                    <a:pt x="41" y="72"/>
                  </a:lnTo>
                  <a:lnTo>
                    <a:pt x="43" y="72"/>
                  </a:lnTo>
                  <a:lnTo>
                    <a:pt x="45" y="72"/>
                  </a:lnTo>
                  <a:lnTo>
                    <a:pt x="47" y="73"/>
                  </a:lnTo>
                  <a:lnTo>
                    <a:pt x="47" y="76"/>
                  </a:lnTo>
                  <a:lnTo>
                    <a:pt x="48" y="77"/>
                  </a:lnTo>
                  <a:lnTo>
                    <a:pt x="50" y="77"/>
                  </a:lnTo>
                  <a:lnTo>
                    <a:pt x="50" y="79"/>
                  </a:lnTo>
                  <a:lnTo>
                    <a:pt x="50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2" y="84"/>
                  </a:lnTo>
                  <a:lnTo>
                    <a:pt x="52" y="86"/>
                  </a:lnTo>
                  <a:lnTo>
                    <a:pt x="51" y="87"/>
                  </a:lnTo>
                  <a:lnTo>
                    <a:pt x="49" y="87"/>
                  </a:lnTo>
                  <a:lnTo>
                    <a:pt x="46" y="90"/>
                  </a:lnTo>
                  <a:lnTo>
                    <a:pt x="44" y="93"/>
                  </a:lnTo>
                  <a:lnTo>
                    <a:pt x="42" y="95"/>
                  </a:lnTo>
                  <a:lnTo>
                    <a:pt x="43" y="95"/>
                  </a:lnTo>
                  <a:lnTo>
                    <a:pt x="44" y="95"/>
                  </a:lnTo>
                  <a:lnTo>
                    <a:pt x="46" y="97"/>
                  </a:lnTo>
                  <a:lnTo>
                    <a:pt x="46" y="98"/>
                  </a:lnTo>
                  <a:lnTo>
                    <a:pt x="47" y="98"/>
                  </a:lnTo>
                  <a:lnTo>
                    <a:pt x="47" y="97"/>
                  </a:lnTo>
                  <a:lnTo>
                    <a:pt x="48" y="99"/>
                  </a:lnTo>
                  <a:lnTo>
                    <a:pt x="50" y="99"/>
                  </a:lnTo>
                  <a:lnTo>
                    <a:pt x="50" y="100"/>
                  </a:lnTo>
                  <a:lnTo>
                    <a:pt x="52" y="101"/>
                  </a:lnTo>
                  <a:lnTo>
                    <a:pt x="52" y="102"/>
                  </a:lnTo>
                  <a:lnTo>
                    <a:pt x="54" y="103"/>
                  </a:lnTo>
                  <a:lnTo>
                    <a:pt x="53" y="104"/>
                  </a:lnTo>
                  <a:lnTo>
                    <a:pt x="53" y="106"/>
                  </a:lnTo>
                </a:path>
              </a:pathLst>
            </a:custGeom>
            <a:solidFill>
              <a:srgbClr val="7DD9FF"/>
            </a:solidFill>
            <a:ln w="6350" cap="flat" cmpd="sng">
              <a:solidFill>
                <a:srgbClr val="265DCA"/>
              </a:solidFill>
              <a:prstDash val="solid"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89" name="Freeform 112" hidden="1"/>
            <p:cNvSpPr>
              <a:spLocks/>
            </p:cNvSpPr>
            <p:nvPr/>
          </p:nvSpPr>
          <p:spPr bwMode="auto">
            <a:xfrm>
              <a:off x="883" y="1056"/>
              <a:ext cx="416" cy="549"/>
            </a:xfrm>
            <a:custGeom>
              <a:avLst/>
              <a:gdLst>
                <a:gd name="T0" fmla="*/ 312 w 32"/>
                <a:gd name="T1" fmla="*/ 523 h 42"/>
                <a:gd name="T2" fmla="*/ 299 w 32"/>
                <a:gd name="T3" fmla="*/ 549 h 42"/>
                <a:gd name="T4" fmla="*/ 286 w 32"/>
                <a:gd name="T5" fmla="*/ 536 h 42"/>
                <a:gd name="T6" fmla="*/ 299 w 32"/>
                <a:gd name="T7" fmla="*/ 497 h 42"/>
                <a:gd name="T8" fmla="*/ 260 w 32"/>
                <a:gd name="T9" fmla="*/ 497 h 42"/>
                <a:gd name="T10" fmla="*/ 234 w 32"/>
                <a:gd name="T11" fmla="*/ 497 h 42"/>
                <a:gd name="T12" fmla="*/ 195 w 32"/>
                <a:gd name="T13" fmla="*/ 497 h 42"/>
                <a:gd name="T14" fmla="*/ 195 w 32"/>
                <a:gd name="T15" fmla="*/ 471 h 42"/>
                <a:gd name="T16" fmla="*/ 169 w 32"/>
                <a:gd name="T17" fmla="*/ 458 h 42"/>
                <a:gd name="T18" fmla="*/ 143 w 32"/>
                <a:gd name="T19" fmla="*/ 418 h 42"/>
                <a:gd name="T20" fmla="*/ 104 w 32"/>
                <a:gd name="T21" fmla="*/ 405 h 42"/>
                <a:gd name="T22" fmla="*/ 65 w 32"/>
                <a:gd name="T23" fmla="*/ 405 h 42"/>
                <a:gd name="T24" fmla="*/ 52 w 32"/>
                <a:gd name="T25" fmla="*/ 392 h 42"/>
                <a:gd name="T26" fmla="*/ 13 w 32"/>
                <a:gd name="T27" fmla="*/ 366 h 42"/>
                <a:gd name="T28" fmla="*/ 13 w 32"/>
                <a:gd name="T29" fmla="*/ 353 h 42"/>
                <a:gd name="T30" fmla="*/ 26 w 32"/>
                <a:gd name="T31" fmla="*/ 327 h 42"/>
                <a:gd name="T32" fmla="*/ 52 w 32"/>
                <a:gd name="T33" fmla="*/ 301 h 42"/>
                <a:gd name="T34" fmla="*/ 78 w 32"/>
                <a:gd name="T35" fmla="*/ 288 h 42"/>
                <a:gd name="T36" fmla="*/ 52 w 32"/>
                <a:gd name="T37" fmla="*/ 288 h 42"/>
                <a:gd name="T38" fmla="*/ 52 w 32"/>
                <a:gd name="T39" fmla="*/ 235 h 42"/>
                <a:gd name="T40" fmla="*/ 65 w 32"/>
                <a:gd name="T41" fmla="*/ 196 h 42"/>
                <a:gd name="T42" fmla="*/ 39 w 32"/>
                <a:gd name="T43" fmla="*/ 170 h 42"/>
                <a:gd name="T44" fmla="*/ 52 w 32"/>
                <a:gd name="T45" fmla="*/ 157 h 42"/>
                <a:gd name="T46" fmla="*/ 52 w 32"/>
                <a:gd name="T47" fmla="*/ 131 h 42"/>
                <a:gd name="T48" fmla="*/ 78 w 32"/>
                <a:gd name="T49" fmla="*/ 144 h 42"/>
                <a:gd name="T50" fmla="*/ 91 w 32"/>
                <a:gd name="T51" fmla="*/ 118 h 42"/>
                <a:gd name="T52" fmla="*/ 117 w 32"/>
                <a:gd name="T53" fmla="*/ 92 h 42"/>
                <a:gd name="T54" fmla="*/ 143 w 32"/>
                <a:gd name="T55" fmla="*/ 39 h 42"/>
                <a:gd name="T56" fmla="*/ 156 w 32"/>
                <a:gd name="T57" fmla="*/ 39 h 42"/>
                <a:gd name="T58" fmla="*/ 169 w 32"/>
                <a:gd name="T59" fmla="*/ 26 h 42"/>
                <a:gd name="T60" fmla="*/ 195 w 32"/>
                <a:gd name="T61" fmla="*/ 26 h 42"/>
                <a:gd name="T62" fmla="*/ 234 w 32"/>
                <a:gd name="T63" fmla="*/ 0 h 42"/>
                <a:gd name="T64" fmla="*/ 247 w 32"/>
                <a:gd name="T65" fmla="*/ 0 h 42"/>
                <a:gd name="T66" fmla="*/ 273 w 32"/>
                <a:gd name="T67" fmla="*/ 0 h 42"/>
                <a:gd name="T68" fmla="*/ 260 w 32"/>
                <a:gd name="T69" fmla="*/ 13 h 42"/>
                <a:gd name="T70" fmla="*/ 221 w 32"/>
                <a:gd name="T71" fmla="*/ 52 h 42"/>
                <a:gd name="T72" fmla="*/ 208 w 32"/>
                <a:gd name="T73" fmla="*/ 92 h 42"/>
                <a:gd name="T74" fmla="*/ 208 w 32"/>
                <a:gd name="T75" fmla="*/ 105 h 42"/>
                <a:gd name="T76" fmla="*/ 234 w 32"/>
                <a:gd name="T77" fmla="*/ 131 h 42"/>
                <a:gd name="T78" fmla="*/ 247 w 32"/>
                <a:gd name="T79" fmla="*/ 170 h 42"/>
                <a:gd name="T80" fmla="*/ 286 w 32"/>
                <a:gd name="T81" fmla="*/ 170 h 42"/>
                <a:gd name="T82" fmla="*/ 325 w 32"/>
                <a:gd name="T83" fmla="*/ 209 h 42"/>
                <a:gd name="T84" fmla="*/ 364 w 32"/>
                <a:gd name="T85" fmla="*/ 209 h 42"/>
                <a:gd name="T86" fmla="*/ 390 w 32"/>
                <a:gd name="T87" fmla="*/ 209 h 42"/>
                <a:gd name="T88" fmla="*/ 390 w 32"/>
                <a:gd name="T89" fmla="*/ 235 h 42"/>
                <a:gd name="T90" fmla="*/ 390 w 32"/>
                <a:gd name="T91" fmla="*/ 275 h 42"/>
                <a:gd name="T92" fmla="*/ 403 w 32"/>
                <a:gd name="T93" fmla="*/ 301 h 42"/>
                <a:gd name="T94" fmla="*/ 403 w 32"/>
                <a:gd name="T95" fmla="*/ 340 h 42"/>
                <a:gd name="T96" fmla="*/ 403 w 32"/>
                <a:gd name="T97" fmla="*/ 379 h 42"/>
                <a:gd name="T98" fmla="*/ 390 w 32"/>
                <a:gd name="T99" fmla="*/ 353 h 42"/>
                <a:gd name="T100" fmla="*/ 364 w 32"/>
                <a:gd name="T101" fmla="*/ 353 h 42"/>
                <a:gd name="T102" fmla="*/ 312 w 32"/>
                <a:gd name="T103" fmla="*/ 353 h 42"/>
                <a:gd name="T104" fmla="*/ 325 w 32"/>
                <a:gd name="T105" fmla="*/ 379 h 42"/>
                <a:gd name="T106" fmla="*/ 338 w 32"/>
                <a:gd name="T107" fmla="*/ 392 h 42"/>
                <a:gd name="T108" fmla="*/ 312 w 32"/>
                <a:gd name="T109" fmla="*/ 392 h 42"/>
                <a:gd name="T110" fmla="*/ 325 w 32"/>
                <a:gd name="T111" fmla="*/ 431 h 42"/>
                <a:gd name="T112" fmla="*/ 325 w 32"/>
                <a:gd name="T113" fmla="*/ 484 h 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2" h="42">
                  <a:moveTo>
                    <a:pt x="25" y="37"/>
                  </a:moveTo>
                  <a:lnTo>
                    <a:pt x="24" y="40"/>
                  </a:lnTo>
                  <a:lnTo>
                    <a:pt x="24" y="42"/>
                  </a:lnTo>
                  <a:lnTo>
                    <a:pt x="23" y="42"/>
                  </a:lnTo>
                  <a:lnTo>
                    <a:pt x="22" y="42"/>
                  </a:lnTo>
                  <a:lnTo>
                    <a:pt x="22" y="41"/>
                  </a:lnTo>
                  <a:lnTo>
                    <a:pt x="24" y="39"/>
                  </a:lnTo>
                  <a:lnTo>
                    <a:pt x="23" y="38"/>
                  </a:lnTo>
                  <a:lnTo>
                    <a:pt x="21" y="38"/>
                  </a:lnTo>
                  <a:lnTo>
                    <a:pt x="20" y="38"/>
                  </a:lnTo>
                  <a:lnTo>
                    <a:pt x="19" y="38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5" y="37"/>
                  </a:lnTo>
                  <a:lnTo>
                    <a:pt x="15" y="36"/>
                  </a:lnTo>
                  <a:lnTo>
                    <a:pt x="14" y="35"/>
                  </a:lnTo>
                  <a:lnTo>
                    <a:pt x="13" y="35"/>
                  </a:lnTo>
                  <a:lnTo>
                    <a:pt x="12" y="33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8" y="31"/>
                  </a:lnTo>
                  <a:lnTo>
                    <a:pt x="5" y="31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2" y="29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1" y="27"/>
                  </a:lnTo>
                  <a:lnTo>
                    <a:pt x="2" y="25"/>
                  </a:lnTo>
                  <a:lnTo>
                    <a:pt x="4" y="25"/>
                  </a:lnTo>
                  <a:lnTo>
                    <a:pt x="4" y="23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4" y="22"/>
                  </a:lnTo>
                  <a:lnTo>
                    <a:pt x="5" y="20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4" y="14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11"/>
                  </a:lnTo>
                  <a:lnTo>
                    <a:pt x="6" y="9"/>
                  </a:lnTo>
                  <a:lnTo>
                    <a:pt x="7" y="9"/>
                  </a:lnTo>
                  <a:lnTo>
                    <a:pt x="8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5" y="2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7" y="9"/>
                  </a:lnTo>
                  <a:lnTo>
                    <a:pt x="18" y="10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20" y="14"/>
                  </a:lnTo>
                  <a:lnTo>
                    <a:pt x="22" y="13"/>
                  </a:lnTo>
                  <a:lnTo>
                    <a:pt x="24" y="14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29" y="20"/>
                  </a:lnTo>
                  <a:lnTo>
                    <a:pt x="30" y="21"/>
                  </a:lnTo>
                  <a:lnTo>
                    <a:pt x="30" y="22"/>
                  </a:lnTo>
                  <a:lnTo>
                    <a:pt x="31" y="23"/>
                  </a:lnTo>
                  <a:lnTo>
                    <a:pt x="30" y="25"/>
                  </a:lnTo>
                  <a:lnTo>
                    <a:pt x="31" y="26"/>
                  </a:lnTo>
                  <a:lnTo>
                    <a:pt x="32" y="28"/>
                  </a:lnTo>
                  <a:lnTo>
                    <a:pt x="31" y="29"/>
                  </a:lnTo>
                  <a:lnTo>
                    <a:pt x="31" y="27"/>
                  </a:lnTo>
                  <a:lnTo>
                    <a:pt x="30" y="27"/>
                  </a:lnTo>
                  <a:lnTo>
                    <a:pt x="29" y="27"/>
                  </a:lnTo>
                  <a:lnTo>
                    <a:pt x="28" y="27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5" y="29"/>
                  </a:lnTo>
                  <a:lnTo>
                    <a:pt x="26" y="30"/>
                  </a:lnTo>
                  <a:lnTo>
                    <a:pt x="25" y="30"/>
                  </a:lnTo>
                  <a:lnTo>
                    <a:pt x="24" y="30"/>
                  </a:lnTo>
                  <a:lnTo>
                    <a:pt x="24" y="32"/>
                  </a:lnTo>
                  <a:lnTo>
                    <a:pt x="25" y="33"/>
                  </a:lnTo>
                  <a:lnTo>
                    <a:pt x="25" y="35"/>
                  </a:lnTo>
                  <a:lnTo>
                    <a:pt x="25" y="37"/>
                  </a:lnTo>
                </a:path>
              </a:pathLst>
            </a:custGeom>
            <a:solidFill>
              <a:srgbClr val="D7CDEB"/>
            </a:solidFill>
            <a:ln w="6350" cap="flat" cmpd="sng">
              <a:solidFill>
                <a:srgbClr val="4D3380"/>
              </a:solidFill>
              <a:prstDash val="solid"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063" name="LimeCircle1" hidden="1"/>
          <p:cNvSpPr>
            <a:spLocks noChangeArrowheads="1"/>
          </p:cNvSpPr>
          <p:nvPr/>
        </p:nvSpPr>
        <p:spPr bwMode="auto">
          <a:xfrm>
            <a:off x="-5062538" y="4786313"/>
            <a:ext cx="179388" cy="179387"/>
          </a:xfrm>
          <a:prstGeom prst="ellipse">
            <a:avLst/>
          </a:prstGeom>
          <a:solidFill>
            <a:srgbClr val="DBFEBC"/>
          </a:solidFill>
          <a:ln w="12700">
            <a:solidFill>
              <a:srgbClr val="00B48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US" sz="900" b="1" dirty="0">
                <a:solidFill>
                  <a:srgbClr val="000000"/>
                </a:solidFill>
                <a:latin typeface="Frutiger 45 Light"/>
              </a:rPr>
              <a:t>1</a:t>
            </a:r>
          </a:p>
        </p:txBody>
      </p:sp>
      <p:sp>
        <p:nvSpPr>
          <p:cNvPr id="1064" name="LavenderCircle1" hidden="1"/>
          <p:cNvSpPr>
            <a:spLocks noChangeArrowheads="1"/>
          </p:cNvSpPr>
          <p:nvPr/>
        </p:nvSpPr>
        <p:spPr bwMode="auto">
          <a:xfrm>
            <a:off x="-5062538" y="5143500"/>
            <a:ext cx="179388" cy="179388"/>
          </a:xfrm>
          <a:prstGeom prst="ellipse">
            <a:avLst/>
          </a:prstGeom>
          <a:solidFill>
            <a:srgbClr val="D7CDEB"/>
          </a:solidFill>
          <a:ln w="12700">
            <a:solidFill>
              <a:srgbClr val="4D338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900" b="1" dirty="0">
                <a:solidFill>
                  <a:srgbClr val="000000"/>
                </a:solidFill>
                <a:latin typeface="Frutiger 45 Light"/>
              </a:rPr>
              <a:t>2</a:t>
            </a:r>
          </a:p>
        </p:txBody>
      </p:sp>
      <p:sp>
        <p:nvSpPr>
          <p:cNvPr id="1065" name="LemonCircle1" hidden="1"/>
          <p:cNvSpPr>
            <a:spLocks noChangeArrowheads="1"/>
          </p:cNvSpPr>
          <p:nvPr/>
        </p:nvSpPr>
        <p:spPr bwMode="auto">
          <a:xfrm>
            <a:off x="-5062538" y="5518150"/>
            <a:ext cx="179388" cy="179388"/>
          </a:xfrm>
          <a:prstGeom prst="ellipse">
            <a:avLst/>
          </a:prstGeom>
          <a:solidFill>
            <a:srgbClr val="FFF5AD"/>
          </a:solidFill>
          <a:ln w="12700">
            <a:solidFill>
              <a:srgbClr val="FFCC1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US" sz="900" b="1" dirty="0">
                <a:solidFill>
                  <a:srgbClr val="000000"/>
                </a:solidFill>
                <a:latin typeface="Frutiger 45 Light"/>
              </a:rPr>
              <a:t>3</a:t>
            </a:r>
          </a:p>
        </p:txBody>
      </p:sp>
      <p:sp>
        <p:nvSpPr>
          <p:cNvPr id="1066" name="PeachCircle1" hidden="1"/>
          <p:cNvSpPr>
            <a:spLocks noChangeArrowheads="1"/>
          </p:cNvSpPr>
          <p:nvPr/>
        </p:nvSpPr>
        <p:spPr bwMode="auto">
          <a:xfrm>
            <a:off x="-5062538" y="5864225"/>
            <a:ext cx="179388" cy="179388"/>
          </a:xfrm>
          <a:prstGeom prst="ellipse">
            <a:avLst/>
          </a:prstGeom>
          <a:solidFill>
            <a:srgbClr val="FFB385"/>
          </a:solidFill>
          <a:ln w="12700">
            <a:solidFill>
              <a:srgbClr val="FF7C2B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US" sz="900" b="1" dirty="0">
                <a:solidFill>
                  <a:srgbClr val="000000"/>
                </a:solidFill>
                <a:latin typeface="Frutiger 45 Light"/>
              </a:rPr>
              <a:t>4</a:t>
            </a:r>
          </a:p>
        </p:txBody>
      </p:sp>
      <p:sp>
        <p:nvSpPr>
          <p:cNvPr id="1067" name="IceCircle1" hidden="1"/>
          <p:cNvSpPr>
            <a:spLocks noChangeArrowheads="1"/>
          </p:cNvSpPr>
          <p:nvPr/>
        </p:nvSpPr>
        <p:spPr bwMode="gray">
          <a:xfrm>
            <a:off x="-5062538" y="6202363"/>
            <a:ext cx="179388" cy="179387"/>
          </a:xfrm>
          <a:prstGeom prst="ellipse">
            <a:avLst/>
          </a:prstGeom>
          <a:solidFill>
            <a:srgbClr val="DDF2FA"/>
          </a:solidFill>
          <a:ln w="6350">
            <a:solidFill>
              <a:srgbClr val="265DCA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900" b="1" dirty="0">
                <a:solidFill>
                  <a:srgbClr val="000000"/>
                </a:solidFill>
                <a:latin typeface="Frutiger 45 Light"/>
              </a:rPr>
              <a:t>5</a:t>
            </a:r>
          </a:p>
        </p:txBody>
      </p:sp>
      <p:sp>
        <p:nvSpPr>
          <p:cNvPr id="1068" name="LimeCircle2" hidden="1"/>
          <p:cNvSpPr>
            <a:spLocks noChangeAspect="1" noChangeArrowheads="1"/>
          </p:cNvSpPr>
          <p:nvPr/>
        </p:nvSpPr>
        <p:spPr bwMode="auto">
          <a:xfrm>
            <a:off x="-4800600" y="4845050"/>
            <a:ext cx="65087" cy="65088"/>
          </a:xfrm>
          <a:prstGeom prst="ellipse">
            <a:avLst/>
          </a:prstGeom>
          <a:solidFill>
            <a:srgbClr val="DBFEBC"/>
          </a:solidFill>
          <a:ln w="12700">
            <a:solidFill>
              <a:srgbClr val="00B48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69" name="LavenderCircle2" hidden="1"/>
          <p:cNvSpPr>
            <a:spLocks noChangeAspect="1" noChangeArrowheads="1"/>
          </p:cNvSpPr>
          <p:nvPr/>
        </p:nvSpPr>
        <p:spPr bwMode="auto">
          <a:xfrm>
            <a:off x="-4800600" y="5202238"/>
            <a:ext cx="65087" cy="65087"/>
          </a:xfrm>
          <a:prstGeom prst="ellipse">
            <a:avLst/>
          </a:prstGeom>
          <a:solidFill>
            <a:srgbClr val="D7CDEB"/>
          </a:solidFill>
          <a:ln w="12700">
            <a:solidFill>
              <a:srgbClr val="4D338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70" name="LemonCircle2" hidden="1"/>
          <p:cNvSpPr>
            <a:spLocks noChangeAspect="1" noChangeArrowheads="1"/>
          </p:cNvSpPr>
          <p:nvPr/>
        </p:nvSpPr>
        <p:spPr bwMode="auto">
          <a:xfrm>
            <a:off x="-4800600" y="5576888"/>
            <a:ext cx="65087" cy="65087"/>
          </a:xfrm>
          <a:prstGeom prst="ellipse">
            <a:avLst/>
          </a:prstGeom>
          <a:solidFill>
            <a:srgbClr val="FFF5AD"/>
          </a:solidFill>
          <a:ln w="12700">
            <a:solidFill>
              <a:srgbClr val="FFCC1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71" name="PeachCircle2" hidden="1"/>
          <p:cNvSpPr>
            <a:spLocks noChangeAspect="1" noChangeArrowheads="1"/>
          </p:cNvSpPr>
          <p:nvPr/>
        </p:nvSpPr>
        <p:spPr bwMode="auto">
          <a:xfrm>
            <a:off x="-4800600" y="5921375"/>
            <a:ext cx="63500" cy="65088"/>
          </a:xfrm>
          <a:prstGeom prst="ellipse">
            <a:avLst/>
          </a:prstGeom>
          <a:solidFill>
            <a:srgbClr val="FFB385"/>
          </a:solidFill>
          <a:ln w="12700">
            <a:solidFill>
              <a:srgbClr val="FF7C2B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72" name="IceCircle2" hidden="1"/>
          <p:cNvSpPr>
            <a:spLocks noChangeAspect="1" noChangeArrowheads="1"/>
          </p:cNvSpPr>
          <p:nvPr/>
        </p:nvSpPr>
        <p:spPr bwMode="gray">
          <a:xfrm>
            <a:off x="-4800600" y="6261100"/>
            <a:ext cx="65087" cy="65088"/>
          </a:xfrm>
          <a:prstGeom prst="ellipse">
            <a:avLst/>
          </a:prstGeom>
          <a:solidFill>
            <a:srgbClr val="DDF2FA"/>
          </a:solidFill>
          <a:ln w="6350">
            <a:solidFill>
              <a:srgbClr val="265DCA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73" name="LimeSquare1" hidden="1"/>
          <p:cNvSpPr>
            <a:spLocks noChangeArrowheads="1"/>
          </p:cNvSpPr>
          <p:nvPr/>
        </p:nvSpPr>
        <p:spPr bwMode="auto">
          <a:xfrm>
            <a:off x="-4114800" y="4787900"/>
            <a:ext cx="179387" cy="179388"/>
          </a:xfrm>
          <a:prstGeom prst="rect">
            <a:avLst/>
          </a:prstGeom>
          <a:solidFill>
            <a:srgbClr val="DBFEBC"/>
          </a:solidFill>
          <a:ln w="12700">
            <a:solidFill>
              <a:srgbClr val="00B48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US" sz="900" b="1" dirty="0">
                <a:solidFill>
                  <a:srgbClr val="000000"/>
                </a:solidFill>
                <a:latin typeface="Frutiger 45 Light"/>
              </a:rPr>
              <a:t>1</a:t>
            </a:r>
          </a:p>
        </p:txBody>
      </p:sp>
      <p:sp>
        <p:nvSpPr>
          <p:cNvPr id="1074" name="LavenderSquare1" hidden="1"/>
          <p:cNvSpPr>
            <a:spLocks noChangeArrowheads="1"/>
          </p:cNvSpPr>
          <p:nvPr/>
        </p:nvSpPr>
        <p:spPr bwMode="auto">
          <a:xfrm>
            <a:off x="-4114800" y="5146675"/>
            <a:ext cx="179387" cy="179388"/>
          </a:xfrm>
          <a:prstGeom prst="rect">
            <a:avLst/>
          </a:prstGeom>
          <a:solidFill>
            <a:srgbClr val="D7CDEB"/>
          </a:solidFill>
          <a:ln w="12700">
            <a:solidFill>
              <a:srgbClr val="4D33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900" b="1" dirty="0">
                <a:solidFill>
                  <a:srgbClr val="000000"/>
                </a:solidFill>
                <a:latin typeface="Frutiger 45 Light"/>
              </a:rPr>
              <a:t>2</a:t>
            </a:r>
          </a:p>
        </p:txBody>
      </p:sp>
      <p:sp>
        <p:nvSpPr>
          <p:cNvPr id="1075" name="LemonSquare1" hidden="1"/>
          <p:cNvSpPr>
            <a:spLocks noChangeArrowheads="1"/>
          </p:cNvSpPr>
          <p:nvPr/>
        </p:nvSpPr>
        <p:spPr bwMode="auto">
          <a:xfrm>
            <a:off x="-4114800" y="5521325"/>
            <a:ext cx="179387" cy="179388"/>
          </a:xfrm>
          <a:prstGeom prst="rect">
            <a:avLst/>
          </a:prstGeom>
          <a:solidFill>
            <a:srgbClr val="FFF5AD"/>
          </a:solidFill>
          <a:ln w="12700">
            <a:solidFill>
              <a:srgbClr val="FFCC1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US" sz="900" b="1" dirty="0">
                <a:solidFill>
                  <a:srgbClr val="000000"/>
                </a:solidFill>
                <a:latin typeface="Frutiger 45 Light"/>
              </a:rPr>
              <a:t>3</a:t>
            </a:r>
          </a:p>
        </p:txBody>
      </p:sp>
      <p:sp>
        <p:nvSpPr>
          <p:cNvPr id="1076" name="PeachSquare1" hidden="1"/>
          <p:cNvSpPr>
            <a:spLocks noChangeArrowheads="1"/>
          </p:cNvSpPr>
          <p:nvPr/>
        </p:nvSpPr>
        <p:spPr bwMode="auto">
          <a:xfrm>
            <a:off x="-4114800" y="5865813"/>
            <a:ext cx="179387" cy="179387"/>
          </a:xfrm>
          <a:prstGeom prst="rect">
            <a:avLst/>
          </a:prstGeom>
          <a:solidFill>
            <a:srgbClr val="FFB385"/>
          </a:solidFill>
          <a:ln w="12700">
            <a:solidFill>
              <a:srgbClr val="FF7C2B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US" sz="900" b="1" dirty="0">
                <a:solidFill>
                  <a:srgbClr val="000000"/>
                </a:solidFill>
                <a:latin typeface="Frutiger 45 Light"/>
              </a:rPr>
              <a:t>4</a:t>
            </a:r>
          </a:p>
        </p:txBody>
      </p:sp>
      <p:sp>
        <p:nvSpPr>
          <p:cNvPr id="1077" name="IceSquare1" hidden="1"/>
          <p:cNvSpPr>
            <a:spLocks noChangeArrowheads="1"/>
          </p:cNvSpPr>
          <p:nvPr/>
        </p:nvSpPr>
        <p:spPr bwMode="gray">
          <a:xfrm>
            <a:off x="-4114800" y="6203950"/>
            <a:ext cx="179387" cy="179388"/>
          </a:xfrm>
          <a:prstGeom prst="rect">
            <a:avLst/>
          </a:prstGeom>
          <a:solidFill>
            <a:srgbClr val="DDF2FA"/>
          </a:solidFill>
          <a:ln w="6350">
            <a:solidFill>
              <a:srgbClr val="265DCA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900" b="1" dirty="0">
                <a:solidFill>
                  <a:srgbClr val="000000"/>
                </a:solidFill>
                <a:latin typeface="Frutiger 45 Light"/>
              </a:rPr>
              <a:t>5</a:t>
            </a:r>
          </a:p>
        </p:txBody>
      </p:sp>
      <p:sp>
        <p:nvSpPr>
          <p:cNvPr id="1078" name="LimeSquare2" hidden="1"/>
          <p:cNvSpPr>
            <a:spLocks noChangeAspect="1" noChangeArrowheads="1"/>
          </p:cNvSpPr>
          <p:nvPr/>
        </p:nvSpPr>
        <p:spPr bwMode="auto">
          <a:xfrm>
            <a:off x="-3810000" y="4845050"/>
            <a:ext cx="65087" cy="65088"/>
          </a:xfrm>
          <a:prstGeom prst="rect">
            <a:avLst/>
          </a:prstGeom>
          <a:solidFill>
            <a:srgbClr val="DBFEBC"/>
          </a:solidFill>
          <a:ln w="12700">
            <a:solidFill>
              <a:srgbClr val="00B48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79" name="LavenderSquare2" hidden="1"/>
          <p:cNvSpPr>
            <a:spLocks noChangeAspect="1" noChangeArrowheads="1"/>
          </p:cNvSpPr>
          <p:nvPr/>
        </p:nvSpPr>
        <p:spPr bwMode="auto">
          <a:xfrm>
            <a:off x="-3810000" y="5202238"/>
            <a:ext cx="65087" cy="65087"/>
          </a:xfrm>
          <a:prstGeom prst="rect">
            <a:avLst/>
          </a:prstGeom>
          <a:solidFill>
            <a:srgbClr val="D7CDEB"/>
          </a:solidFill>
          <a:ln w="12700">
            <a:solidFill>
              <a:srgbClr val="4D33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80" name="LemonSquare2" hidden="1"/>
          <p:cNvSpPr>
            <a:spLocks noChangeAspect="1" noChangeArrowheads="1"/>
          </p:cNvSpPr>
          <p:nvPr/>
        </p:nvSpPr>
        <p:spPr bwMode="auto">
          <a:xfrm>
            <a:off x="-3810000" y="5576888"/>
            <a:ext cx="65087" cy="65087"/>
          </a:xfrm>
          <a:prstGeom prst="rect">
            <a:avLst/>
          </a:prstGeom>
          <a:solidFill>
            <a:srgbClr val="FFF5AD"/>
          </a:solidFill>
          <a:ln w="12700">
            <a:solidFill>
              <a:srgbClr val="FFCC1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81" name="PeachSquare2" hidden="1"/>
          <p:cNvSpPr>
            <a:spLocks noChangeAspect="1" noChangeArrowheads="1"/>
          </p:cNvSpPr>
          <p:nvPr/>
        </p:nvSpPr>
        <p:spPr bwMode="auto">
          <a:xfrm>
            <a:off x="-3810000" y="5921375"/>
            <a:ext cx="63500" cy="65088"/>
          </a:xfrm>
          <a:prstGeom prst="rect">
            <a:avLst/>
          </a:prstGeom>
          <a:solidFill>
            <a:srgbClr val="FFB385"/>
          </a:solidFill>
          <a:ln w="12700">
            <a:solidFill>
              <a:srgbClr val="FF7C2B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82" name="IceSquare2" hidden="1"/>
          <p:cNvSpPr>
            <a:spLocks noChangeAspect="1" noChangeArrowheads="1"/>
          </p:cNvSpPr>
          <p:nvPr/>
        </p:nvSpPr>
        <p:spPr bwMode="gray">
          <a:xfrm>
            <a:off x="-3810000" y="6261100"/>
            <a:ext cx="65087" cy="65088"/>
          </a:xfrm>
          <a:prstGeom prst="rect">
            <a:avLst/>
          </a:prstGeom>
          <a:solidFill>
            <a:srgbClr val="DDF2FA"/>
          </a:solidFill>
          <a:ln w="6350">
            <a:solidFill>
              <a:srgbClr val="265DCA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83" name="ChromeCircle1" hidden="1"/>
          <p:cNvSpPr>
            <a:spLocks noChangeArrowheads="1"/>
          </p:cNvSpPr>
          <p:nvPr/>
        </p:nvSpPr>
        <p:spPr bwMode="auto">
          <a:xfrm>
            <a:off x="-5062538" y="6600825"/>
            <a:ext cx="179388" cy="179388"/>
          </a:xfrm>
          <a:prstGeom prst="ellipse">
            <a:avLst/>
          </a:prstGeom>
          <a:solidFill>
            <a:srgbClr val="E6E6E6"/>
          </a:solidFill>
          <a:ln w="12700">
            <a:solidFill>
              <a:srgbClr val="96969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900" b="1" dirty="0">
                <a:solidFill>
                  <a:srgbClr val="000000"/>
                </a:solidFill>
                <a:latin typeface="Frutiger 45 Light"/>
              </a:rPr>
              <a:t>6</a:t>
            </a:r>
          </a:p>
        </p:txBody>
      </p:sp>
      <p:sp>
        <p:nvSpPr>
          <p:cNvPr id="1084" name="ChromeCircle2" hidden="1"/>
          <p:cNvSpPr>
            <a:spLocks noChangeAspect="1" noChangeArrowheads="1"/>
          </p:cNvSpPr>
          <p:nvPr/>
        </p:nvSpPr>
        <p:spPr bwMode="auto">
          <a:xfrm>
            <a:off x="-4800600" y="6657975"/>
            <a:ext cx="65087" cy="65088"/>
          </a:xfrm>
          <a:prstGeom prst="ellipse">
            <a:avLst/>
          </a:prstGeom>
          <a:solidFill>
            <a:srgbClr val="E6E6E6"/>
          </a:solidFill>
          <a:ln w="12700">
            <a:solidFill>
              <a:srgbClr val="96969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85" name="ChromeSquare1" hidden="1"/>
          <p:cNvSpPr>
            <a:spLocks noChangeArrowheads="1"/>
          </p:cNvSpPr>
          <p:nvPr/>
        </p:nvSpPr>
        <p:spPr bwMode="auto">
          <a:xfrm>
            <a:off x="-4114800" y="6602413"/>
            <a:ext cx="179387" cy="179387"/>
          </a:xfrm>
          <a:prstGeom prst="rect">
            <a:avLst/>
          </a:prstGeom>
          <a:solidFill>
            <a:srgbClr val="E6E6E6"/>
          </a:solidFill>
          <a:ln w="12700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900" b="1" dirty="0">
                <a:solidFill>
                  <a:srgbClr val="000000"/>
                </a:solidFill>
                <a:latin typeface="Frutiger 45 Light"/>
              </a:rPr>
              <a:t>6</a:t>
            </a:r>
          </a:p>
        </p:txBody>
      </p:sp>
      <p:sp>
        <p:nvSpPr>
          <p:cNvPr id="1086" name="ChromeSquare2" hidden="1"/>
          <p:cNvSpPr>
            <a:spLocks noChangeAspect="1" noChangeArrowheads="1"/>
          </p:cNvSpPr>
          <p:nvPr/>
        </p:nvSpPr>
        <p:spPr bwMode="auto">
          <a:xfrm>
            <a:off x="-3810000" y="6657975"/>
            <a:ext cx="65087" cy="65088"/>
          </a:xfrm>
          <a:prstGeom prst="rect">
            <a:avLst/>
          </a:prstGeom>
          <a:solidFill>
            <a:srgbClr val="E6E6E6"/>
          </a:solidFill>
          <a:ln w="12700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87" name="LemonMap" hidden="1"/>
          <p:cNvSpPr>
            <a:spLocks noChangeArrowheads="1"/>
          </p:cNvSpPr>
          <p:nvPr/>
        </p:nvSpPr>
        <p:spPr bwMode="auto">
          <a:xfrm>
            <a:off x="-922338" y="4876800"/>
            <a:ext cx="306388" cy="306388"/>
          </a:xfrm>
          <a:prstGeom prst="rect">
            <a:avLst/>
          </a:prstGeom>
          <a:solidFill>
            <a:srgbClr val="FFF5AD"/>
          </a:solidFill>
          <a:ln w="6350">
            <a:solidFill>
              <a:srgbClr val="FFCC1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88" name="LimeMap" hidden="1"/>
          <p:cNvSpPr>
            <a:spLocks noChangeArrowheads="1"/>
          </p:cNvSpPr>
          <p:nvPr/>
        </p:nvSpPr>
        <p:spPr bwMode="auto">
          <a:xfrm>
            <a:off x="-922338" y="5257800"/>
            <a:ext cx="306388" cy="306388"/>
          </a:xfrm>
          <a:prstGeom prst="rect">
            <a:avLst/>
          </a:prstGeom>
          <a:solidFill>
            <a:srgbClr val="DBFEBC"/>
          </a:solidFill>
          <a:ln w="6350">
            <a:solidFill>
              <a:srgbClr val="00B48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89" name="IceMap" hidden="1"/>
          <p:cNvSpPr>
            <a:spLocks noChangeArrowheads="1"/>
          </p:cNvSpPr>
          <p:nvPr/>
        </p:nvSpPr>
        <p:spPr bwMode="auto">
          <a:xfrm>
            <a:off x="-922338" y="5638800"/>
            <a:ext cx="306388" cy="306388"/>
          </a:xfrm>
          <a:prstGeom prst="rect">
            <a:avLst/>
          </a:prstGeom>
          <a:solidFill>
            <a:srgbClr val="DDF2FA"/>
          </a:solidFill>
          <a:ln w="6350">
            <a:solidFill>
              <a:srgbClr val="265DCA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90" name="LavenderMap" hidden="1"/>
          <p:cNvSpPr>
            <a:spLocks noChangeArrowheads="1"/>
          </p:cNvSpPr>
          <p:nvPr/>
        </p:nvSpPr>
        <p:spPr bwMode="auto">
          <a:xfrm>
            <a:off x="-922338" y="6019800"/>
            <a:ext cx="306388" cy="306388"/>
          </a:xfrm>
          <a:prstGeom prst="rect">
            <a:avLst/>
          </a:prstGeom>
          <a:solidFill>
            <a:srgbClr val="D7CDEB"/>
          </a:solidFill>
          <a:ln w="6350">
            <a:solidFill>
              <a:srgbClr val="4D338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91" name="SkyMap" hidden="1"/>
          <p:cNvSpPr>
            <a:spLocks noChangeArrowheads="1"/>
          </p:cNvSpPr>
          <p:nvPr/>
        </p:nvSpPr>
        <p:spPr bwMode="auto">
          <a:xfrm>
            <a:off x="-922338" y="4495800"/>
            <a:ext cx="306388" cy="306388"/>
          </a:xfrm>
          <a:prstGeom prst="rect">
            <a:avLst/>
          </a:prstGeom>
          <a:solidFill>
            <a:srgbClr val="7DD9FF"/>
          </a:solidFill>
          <a:ln w="6350">
            <a:solidFill>
              <a:srgbClr val="265DCA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92" name="SilverMap" hidden="1"/>
          <p:cNvSpPr>
            <a:spLocks noChangeArrowheads="1"/>
          </p:cNvSpPr>
          <p:nvPr/>
        </p:nvSpPr>
        <p:spPr bwMode="auto">
          <a:xfrm>
            <a:off x="-922338" y="6400800"/>
            <a:ext cx="306388" cy="306388"/>
          </a:xfrm>
          <a:prstGeom prst="rect">
            <a:avLst/>
          </a:prstGeom>
          <a:solidFill>
            <a:srgbClr val="D4D4D4"/>
          </a:solidFill>
          <a:ln w="6350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93" name="OceanBorder" hidden="1"/>
          <p:cNvSpPr>
            <a:spLocks noChangeArrowheads="1"/>
          </p:cNvSpPr>
          <p:nvPr/>
        </p:nvSpPr>
        <p:spPr bwMode="gray">
          <a:xfrm>
            <a:off x="-2697163" y="76200"/>
            <a:ext cx="252413" cy="252413"/>
          </a:xfrm>
          <a:prstGeom prst="rect">
            <a:avLst/>
          </a:prstGeom>
          <a:noFill/>
          <a:ln w="19050">
            <a:solidFill>
              <a:srgbClr val="265DCA"/>
            </a:solidFill>
            <a:miter lim="800000"/>
            <a:headEnd/>
            <a:tailEnd/>
          </a:ln>
        </p:spPr>
        <p:txBody>
          <a:bodyPr lIns="35941" tIns="35941" rIns="18000" bIns="35941" anchor="ctr"/>
          <a:lstStyle/>
          <a:p>
            <a:pPr algn="ctr" eaLnBrk="0" hangingPunct="0">
              <a:defRPr/>
            </a:pPr>
            <a:r>
              <a:rPr lang="en-GB" altLang="ja-JP" sz="1200" dirty="0">
                <a:solidFill>
                  <a:srgbClr val="000000"/>
                </a:solidFill>
                <a:latin typeface="Frutiger 45 Light"/>
                <a:ea typeface="ＭＳ Ｐゴシック" pitchFamily="34" charset="-128"/>
              </a:rPr>
              <a:t>A</a:t>
            </a:r>
          </a:p>
        </p:txBody>
      </p:sp>
      <p:sp>
        <p:nvSpPr>
          <p:cNvPr id="1094" name="SunflowerBorder" hidden="1"/>
          <p:cNvSpPr>
            <a:spLocks noChangeArrowheads="1"/>
          </p:cNvSpPr>
          <p:nvPr/>
        </p:nvSpPr>
        <p:spPr bwMode="gray">
          <a:xfrm>
            <a:off x="-3000375" y="76200"/>
            <a:ext cx="252412" cy="252413"/>
          </a:xfrm>
          <a:prstGeom prst="rect">
            <a:avLst/>
          </a:prstGeom>
          <a:noFill/>
          <a:ln w="19050">
            <a:solidFill>
              <a:srgbClr val="FFCC11"/>
            </a:solidFill>
            <a:miter lim="800000"/>
            <a:headEnd/>
            <a:tailEnd/>
          </a:ln>
        </p:spPr>
        <p:txBody>
          <a:bodyPr lIns="35941" tIns="35941" rIns="18000" bIns="35941" anchor="ctr"/>
          <a:lstStyle/>
          <a:p>
            <a:pPr algn="ctr" eaLnBrk="0" hangingPunct="0">
              <a:defRPr/>
            </a:pPr>
            <a:r>
              <a:rPr lang="en-GB" altLang="ja-JP" sz="1200" dirty="0">
                <a:solidFill>
                  <a:srgbClr val="000000"/>
                </a:solidFill>
                <a:latin typeface="Frutiger 45 Light"/>
                <a:ea typeface="ＭＳ Ｐゴシック" pitchFamily="34" charset="-128"/>
              </a:rPr>
              <a:t>A</a:t>
            </a:r>
          </a:p>
        </p:txBody>
      </p:sp>
      <p:sp>
        <p:nvSpPr>
          <p:cNvPr id="1095" name="ForestBorder" hidden="1"/>
          <p:cNvSpPr>
            <a:spLocks noChangeArrowheads="1"/>
          </p:cNvSpPr>
          <p:nvPr/>
        </p:nvSpPr>
        <p:spPr bwMode="gray">
          <a:xfrm>
            <a:off x="-2392363" y="76200"/>
            <a:ext cx="252413" cy="252413"/>
          </a:xfrm>
          <a:prstGeom prst="rect">
            <a:avLst/>
          </a:prstGeom>
          <a:noFill/>
          <a:ln w="19050">
            <a:solidFill>
              <a:srgbClr val="00D581"/>
            </a:solidFill>
            <a:miter lim="800000"/>
            <a:headEnd/>
            <a:tailEnd/>
          </a:ln>
        </p:spPr>
        <p:txBody>
          <a:bodyPr lIns="35941" tIns="35941" rIns="18000" bIns="35941" anchor="ctr"/>
          <a:lstStyle/>
          <a:p>
            <a:pPr algn="ctr" eaLnBrk="0" hangingPunct="0">
              <a:defRPr/>
            </a:pPr>
            <a:r>
              <a:rPr lang="en-GB" altLang="ja-JP" sz="1200" dirty="0">
                <a:solidFill>
                  <a:srgbClr val="000000"/>
                </a:solidFill>
                <a:latin typeface="Frutiger 45 Light"/>
                <a:ea typeface="ＭＳ Ｐゴシック" pitchFamily="34" charset="-128"/>
              </a:rPr>
              <a:t>A</a:t>
            </a:r>
          </a:p>
        </p:txBody>
      </p:sp>
      <p:sp>
        <p:nvSpPr>
          <p:cNvPr id="1096" name="TangerineBorder" hidden="1"/>
          <p:cNvSpPr>
            <a:spLocks noChangeArrowheads="1"/>
          </p:cNvSpPr>
          <p:nvPr/>
        </p:nvSpPr>
        <p:spPr bwMode="gray">
          <a:xfrm>
            <a:off x="-1477963" y="76200"/>
            <a:ext cx="252413" cy="252413"/>
          </a:xfrm>
          <a:prstGeom prst="rect">
            <a:avLst/>
          </a:prstGeom>
          <a:noFill/>
          <a:ln w="19050">
            <a:solidFill>
              <a:srgbClr val="FF7F17"/>
            </a:solidFill>
            <a:miter lim="800000"/>
            <a:headEnd/>
            <a:tailEnd/>
          </a:ln>
        </p:spPr>
        <p:txBody>
          <a:bodyPr lIns="35941" tIns="35941" rIns="18000" bIns="35941" anchor="ctr" anchorCtr="1"/>
          <a:lstStyle/>
          <a:p>
            <a:pPr algn="ctr" eaLnBrk="0" hangingPunct="0">
              <a:defRPr/>
            </a:pPr>
            <a:r>
              <a:rPr lang="en-GB" altLang="ja-JP" sz="1200" dirty="0">
                <a:solidFill>
                  <a:srgbClr val="000000"/>
                </a:solidFill>
                <a:latin typeface="Frutiger 45 Light"/>
                <a:ea typeface="ＭＳ Ｐゴシック" pitchFamily="34" charset="-128"/>
              </a:rPr>
              <a:t>A</a:t>
            </a:r>
          </a:p>
        </p:txBody>
      </p:sp>
      <p:sp>
        <p:nvSpPr>
          <p:cNvPr id="1097" name="GrapeBorder" hidden="1"/>
          <p:cNvSpPr>
            <a:spLocks noChangeArrowheads="1"/>
          </p:cNvSpPr>
          <p:nvPr/>
        </p:nvSpPr>
        <p:spPr bwMode="gray">
          <a:xfrm>
            <a:off x="-1782763" y="76200"/>
            <a:ext cx="252413" cy="252413"/>
          </a:xfrm>
          <a:prstGeom prst="rect">
            <a:avLst/>
          </a:prstGeom>
          <a:noFill/>
          <a:ln w="19050">
            <a:solidFill>
              <a:srgbClr val="4D3380"/>
            </a:solidFill>
            <a:miter lim="800000"/>
            <a:headEnd/>
            <a:tailEnd/>
          </a:ln>
        </p:spPr>
        <p:txBody>
          <a:bodyPr lIns="35941" tIns="35941" rIns="18000" bIns="35941" anchor="ctr"/>
          <a:lstStyle/>
          <a:p>
            <a:pPr algn="ctr" eaLnBrk="0" hangingPunct="0">
              <a:defRPr/>
            </a:pPr>
            <a:r>
              <a:rPr lang="en-GB" altLang="ja-JP" sz="1200" dirty="0">
                <a:solidFill>
                  <a:srgbClr val="000000"/>
                </a:solidFill>
                <a:latin typeface="Frutiger 45 Light"/>
                <a:ea typeface="ＭＳ Ｐゴシック" pitchFamily="34" charset="-128"/>
              </a:rPr>
              <a:t>A</a:t>
            </a:r>
          </a:p>
        </p:txBody>
      </p:sp>
      <p:sp>
        <p:nvSpPr>
          <p:cNvPr id="1098" name="SteelBorder" hidden="1"/>
          <p:cNvSpPr>
            <a:spLocks noChangeArrowheads="1"/>
          </p:cNvSpPr>
          <p:nvPr/>
        </p:nvSpPr>
        <p:spPr bwMode="gray">
          <a:xfrm flipH="1">
            <a:off x="-2087563" y="76200"/>
            <a:ext cx="252413" cy="252413"/>
          </a:xfrm>
          <a:prstGeom prst="rect">
            <a:avLst/>
          </a:prstGeom>
          <a:noFill/>
          <a:ln w="19050">
            <a:solidFill>
              <a:srgbClr val="969696"/>
            </a:solidFill>
            <a:miter lim="800000"/>
            <a:headEnd type="none" w="sm" len="sm"/>
            <a:tailEnd type="none" w="sm" len="sm"/>
          </a:ln>
        </p:spPr>
        <p:txBody>
          <a:bodyPr lIns="35941" tIns="35941" rIns="18000" bIns="35941" anchor="ctr"/>
          <a:lstStyle/>
          <a:p>
            <a:pPr algn="ctr" eaLnBrk="0" hangingPunct="0">
              <a:defRPr/>
            </a:pPr>
            <a:r>
              <a:rPr lang="en-GB" altLang="ja-JP" sz="1200" dirty="0">
                <a:solidFill>
                  <a:srgbClr val="000000"/>
                </a:solidFill>
                <a:latin typeface="Frutiger 45 Light"/>
                <a:ea typeface="ＭＳ Ｐゴシック" pitchFamily="34" charset="-128"/>
              </a:rPr>
              <a:t>A</a:t>
            </a:r>
          </a:p>
        </p:txBody>
      </p:sp>
      <p:sp>
        <p:nvSpPr>
          <p:cNvPr id="1099" name="Black" hidden="1"/>
          <p:cNvSpPr>
            <a:spLocks noChangeArrowheads="1"/>
          </p:cNvSpPr>
          <p:nvPr/>
        </p:nvSpPr>
        <p:spPr bwMode="gray">
          <a:xfrm>
            <a:off x="-2976563" y="1905000"/>
            <a:ext cx="252413" cy="252413"/>
          </a:xfrm>
          <a:prstGeom prst="rect">
            <a:avLst/>
          </a:prstGeom>
          <a:solidFill>
            <a:srgbClr val="000000"/>
          </a:solidFill>
          <a:ln w="19050">
            <a:noFill/>
            <a:miter lim="800000"/>
            <a:headEnd/>
            <a:tailEnd/>
          </a:ln>
        </p:spPr>
        <p:txBody>
          <a:bodyPr lIns="35941" tIns="35941" rIns="18000" bIns="35941" anchor="ctr"/>
          <a:lstStyle/>
          <a:p>
            <a:pPr algn="ctr" eaLnBrk="0" hangingPunct="0">
              <a:defRPr/>
            </a:pPr>
            <a:r>
              <a:rPr lang="en-GB" altLang="ja-JP" sz="1200" dirty="0">
                <a:solidFill>
                  <a:srgbClr val="FFFFFF"/>
                </a:solidFill>
                <a:latin typeface="Frutiger 45 Light"/>
                <a:ea typeface="ＭＳ Ｐゴシック" pitchFamily="34" charset="-128"/>
              </a:rPr>
              <a:t>A</a:t>
            </a:r>
          </a:p>
        </p:txBody>
      </p:sp>
      <p:sp>
        <p:nvSpPr>
          <p:cNvPr id="1100" name="White" hidden="1"/>
          <p:cNvSpPr>
            <a:spLocks noChangeArrowheads="1"/>
          </p:cNvSpPr>
          <p:nvPr/>
        </p:nvSpPr>
        <p:spPr bwMode="gray">
          <a:xfrm flipH="1">
            <a:off x="-2673350" y="1905000"/>
            <a:ext cx="252412" cy="252413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  <a:headEnd/>
            <a:tailEnd/>
          </a:ln>
        </p:spPr>
        <p:txBody>
          <a:bodyPr lIns="35941" tIns="35941" rIns="18000" bIns="35941" anchor="ctr"/>
          <a:lstStyle/>
          <a:p>
            <a:pPr algn="ctr" eaLnBrk="0" hangingPunct="0">
              <a:defRPr/>
            </a:pPr>
            <a:r>
              <a:rPr lang="en-GB" altLang="ja-JP" sz="1200" dirty="0">
                <a:solidFill>
                  <a:srgbClr val="000000"/>
                </a:solidFill>
                <a:latin typeface="Frutiger 45 Light"/>
                <a:ea typeface="ＭＳ Ｐゴシック" pitchFamily="34" charset="-128"/>
              </a:rPr>
              <a:t>A</a:t>
            </a:r>
          </a:p>
        </p:txBody>
      </p:sp>
      <p:sp>
        <p:nvSpPr>
          <p:cNvPr id="1101" name="PlainMap" hidden="1"/>
          <p:cNvSpPr>
            <a:spLocks noChangeArrowheads="1"/>
          </p:cNvSpPr>
          <p:nvPr/>
        </p:nvSpPr>
        <p:spPr bwMode="auto">
          <a:xfrm>
            <a:off x="-458788" y="6400800"/>
            <a:ext cx="306388" cy="306388"/>
          </a:xfrm>
          <a:prstGeom prst="rect">
            <a:avLst/>
          </a:prstGeom>
          <a:solidFill>
            <a:srgbClr val="D4D4D4"/>
          </a:solidFill>
          <a:ln w="6350">
            <a:solidFill>
              <a:srgbClr val="D4D4D4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02" name="ButtercupMap" hidden="1"/>
          <p:cNvSpPr>
            <a:spLocks noChangeArrowheads="1"/>
          </p:cNvSpPr>
          <p:nvPr/>
        </p:nvSpPr>
        <p:spPr bwMode="gray">
          <a:xfrm>
            <a:off x="-460375" y="4876800"/>
            <a:ext cx="306387" cy="306388"/>
          </a:xfrm>
          <a:prstGeom prst="rect">
            <a:avLst/>
          </a:prstGeom>
          <a:solidFill>
            <a:srgbClr val="FAE66E"/>
          </a:solidFill>
          <a:ln w="19050">
            <a:solidFill>
              <a:srgbClr val="FFCC11"/>
            </a:solidFill>
            <a:miter lim="800000"/>
            <a:headEnd/>
            <a:tailEnd/>
          </a:ln>
        </p:spPr>
        <p:txBody>
          <a:bodyPr lIns="35941" tIns="35941" rIns="35941" bIns="35941" anchor="ctr"/>
          <a:lstStyle/>
          <a:p>
            <a:pPr algn="ctr" eaLnBrk="0" hangingPunct="0">
              <a:defRPr/>
            </a:pPr>
            <a:endParaRPr lang="ja-JP" altLang="en-GB">
              <a:latin typeface="Frutiger 45 Light"/>
              <a:ea typeface="ＭＳ Ｐゴシック" pitchFamily="34" charset="-128"/>
            </a:endParaRPr>
          </a:p>
        </p:txBody>
      </p:sp>
      <p:sp>
        <p:nvSpPr>
          <p:cNvPr id="1103" name="LeafMap" hidden="1"/>
          <p:cNvSpPr>
            <a:spLocks noChangeArrowheads="1"/>
          </p:cNvSpPr>
          <p:nvPr/>
        </p:nvSpPr>
        <p:spPr bwMode="gray">
          <a:xfrm>
            <a:off x="-460375" y="5257800"/>
            <a:ext cx="306387" cy="306388"/>
          </a:xfrm>
          <a:prstGeom prst="rect">
            <a:avLst/>
          </a:prstGeom>
          <a:solidFill>
            <a:srgbClr val="87E1AA"/>
          </a:solidFill>
          <a:ln w="19050">
            <a:solidFill>
              <a:srgbClr val="00B481"/>
            </a:solidFill>
            <a:miter lim="800000"/>
            <a:headEnd/>
            <a:tailEnd/>
          </a:ln>
        </p:spPr>
        <p:txBody>
          <a:bodyPr lIns="35941" tIns="35941" rIns="35941" bIns="35941" anchor="ctr"/>
          <a:lstStyle/>
          <a:p>
            <a:pPr algn="ctr" eaLnBrk="0" hangingPunct="0">
              <a:defRPr/>
            </a:pPr>
            <a:endParaRPr lang="ja-JP" altLang="en-GB">
              <a:latin typeface="Frutiger 45 Light"/>
              <a:ea typeface="ＭＳ Ｐゴシック" pitchFamily="34" charset="-128"/>
            </a:endParaRPr>
          </a:p>
        </p:txBody>
      </p:sp>
      <p:sp>
        <p:nvSpPr>
          <p:cNvPr id="1104" name="MangoMap" hidden="1"/>
          <p:cNvSpPr>
            <a:spLocks noChangeArrowheads="1"/>
          </p:cNvSpPr>
          <p:nvPr/>
        </p:nvSpPr>
        <p:spPr bwMode="gray">
          <a:xfrm>
            <a:off x="-460375" y="5638800"/>
            <a:ext cx="306387" cy="306388"/>
          </a:xfrm>
          <a:prstGeom prst="rect">
            <a:avLst/>
          </a:prstGeom>
          <a:solidFill>
            <a:srgbClr val="FFDCC7"/>
          </a:solidFill>
          <a:ln w="19050">
            <a:solidFill>
              <a:srgbClr val="FF7F17"/>
            </a:solidFill>
            <a:miter lim="800000"/>
            <a:headEnd/>
            <a:tailEnd/>
          </a:ln>
        </p:spPr>
        <p:txBody>
          <a:bodyPr lIns="35941" tIns="35941" rIns="35941" bIns="35941" anchor="ctr"/>
          <a:lstStyle/>
          <a:p>
            <a:pPr algn="ctr" eaLnBrk="0" hangingPunct="0">
              <a:defRPr/>
            </a:pPr>
            <a:endParaRPr lang="ja-JP" altLang="en-GB">
              <a:latin typeface="Frutiger 45 Light"/>
              <a:ea typeface="ＭＳ Ｐゴシック" pitchFamily="34" charset="-128"/>
            </a:endParaRPr>
          </a:p>
        </p:txBody>
      </p:sp>
      <p:sp>
        <p:nvSpPr>
          <p:cNvPr id="1105" name="HeatherMap" hidden="1"/>
          <p:cNvSpPr>
            <a:spLocks noChangeArrowheads="1"/>
          </p:cNvSpPr>
          <p:nvPr/>
        </p:nvSpPr>
        <p:spPr bwMode="gray">
          <a:xfrm>
            <a:off x="-460375" y="6019800"/>
            <a:ext cx="306387" cy="306388"/>
          </a:xfrm>
          <a:prstGeom prst="rect">
            <a:avLst/>
          </a:prstGeom>
          <a:solidFill>
            <a:srgbClr val="B8A6DC"/>
          </a:solidFill>
          <a:ln w="19050">
            <a:solidFill>
              <a:srgbClr val="6F4BB7"/>
            </a:solidFill>
            <a:miter lim="800000"/>
            <a:headEnd/>
            <a:tailEnd/>
          </a:ln>
        </p:spPr>
        <p:txBody>
          <a:bodyPr lIns="35941" tIns="35941" rIns="35941" bIns="35941" anchor="ctr"/>
          <a:lstStyle/>
          <a:p>
            <a:pPr algn="ctr" eaLnBrk="0" hangingPunct="0">
              <a:defRPr/>
            </a:pPr>
            <a:endParaRPr lang="ja-JP" altLang="en-GB">
              <a:latin typeface="Frutiger 45 Light"/>
              <a:ea typeface="ＭＳ Ｐゴシック" pitchFamily="34" charset="-128"/>
            </a:endParaRPr>
          </a:p>
        </p:txBody>
      </p:sp>
      <p:sp>
        <p:nvSpPr>
          <p:cNvPr id="1106" name="ForestCircle1" hidden="1"/>
          <p:cNvSpPr>
            <a:spLocks noChangeArrowheads="1"/>
          </p:cNvSpPr>
          <p:nvPr/>
        </p:nvSpPr>
        <p:spPr bwMode="auto">
          <a:xfrm>
            <a:off x="-4648200" y="4786313"/>
            <a:ext cx="179387" cy="17938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B48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US" sz="900" b="1" dirty="0">
                <a:solidFill>
                  <a:srgbClr val="000000"/>
                </a:solidFill>
                <a:latin typeface="Frutiger 45 Light"/>
              </a:rPr>
              <a:t>1</a:t>
            </a:r>
          </a:p>
        </p:txBody>
      </p:sp>
      <p:sp>
        <p:nvSpPr>
          <p:cNvPr id="1107" name="GrapeCircle1" hidden="1"/>
          <p:cNvSpPr>
            <a:spLocks noChangeArrowheads="1"/>
          </p:cNvSpPr>
          <p:nvPr/>
        </p:nvSpPr>
        <p:spPr bwMode="auto">
          <a:xfrm>
            <a:off x="-4648200" y="5143500"/>
            <a:ext cx="179387" cy="1793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4D338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900" b="1" dirty="0">
                <a:solidFill>
                  <a:srgbClr val="000000"/>
                </a:solidFill>
                <a:latin typeface="Frutiger 45 Light"/>
              </a:rPr>
              <a:t>2</a:t>
            </a:r>
          </a:p>
        </p:txBody>
      </p:sp>
      <p:sp>
        <p:nvSpPr>
          <p:cNvPr id="1108" name="SunflowerCircle1" hidden="1"/>
          <p:cNvSpPr>
            <a:spLocks noChangeArrowheads="1"/>
          </p:cNvSpPr>
          <p:nvPr/>
        </p:nvSpPr>
        <p:spPr bwMode="auto">
          <a:xfrm>
            <a:off x="-4648200" y="5518150"/>
            <a:ext cx="179387" cy="1793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CC1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US" sz="900" b="1" dirty="0">
                <a:solidFill>
                  <a:srgbClr val="000000"/>
                </a:solidFill>
                <a:latin typeface="Frutiger 45 Light"/>
              </a:rPr>
              <a:t>3</a:t>
            </a:r>
          </a:p>
        </p:txBody>
      </p:sp>
      <p:sp>
        <p:nvSpPr>
          <p:cNvPr id="1109" name="TangerineCircle1" hidden="1"/>
          <p:cNvSpPr>
            <a:spLocks noChangeArrowheads="1"/>
          </p:cNvSpPr>
          <p:nvPr/>
        </p:nvSpPr>
        <p:spPr bwMode="auto">
          <a:xfrm>
            <a:off x="-4648200" y="5864225"/>
            <a:ext cx="179387" cy="1793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7C2B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US" sz="900" b="1" dirty="0">
                <a:solidFill>
                  <a:srgbClr val="000000"/>
                </a:solidFill>
                <a:latin typeface="Frutiger 45 Light"/>
              </a:rPr>
              <a:t>4</a:t>
            </a:r>
          </a:p>
        </p:txBody>
      </p:sp>
      <p:sp>
        <p:nvSpPr>
          <p:cNvPr id="1110" name="OceanCircle1" hidden="1"/>
          <p:cNvSpPr>
            <a:spLocks noChangeArrowheads="1"/>
          </p:cNvSpPr>
          <p:nvPr/>
        </p:nvSpPr>
        <p:spPr bwMode="gray">
          <a:xfrm>
            <a:off x="-4648200" y="6202363"/>
            <a:ext cx="179387" cy="179387"/>
          </a:xfrm>
          <a:prstGeom prst="ellipse">
            <a:avLst/>
          </a:prstGeom>
          <a:solidFill>
            <a:srgbClr val="FFFFFF"/>
          </a:solidFill>
          <a:ln w="6350">
            <a:solidFill>
              <a:srgbClr val="265DCA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900" b="1" dirty="0">
                <a:solidFill>
                  <a:srgbClr val="000000"/>
                </a:solidFill>
                <a:latin typeface="Frutiger 45 Light"/>
              </a:rPr>
              <a:t>5</a:t>
            </a:r>
          </a:p>
        </p:txBody>
      </p:sp>
      <p:sp>
        <p:nvSpPr>
          <p:cNvPr id="1111" name="ForestCircle2" hidden="1"/>
          <p:cNvSpPr>
            <a:spLocks noChangeAspect="1" noChangeArrowheads="1"/>
          </p:cNvSpPr>
          <p:nvPr/>
        </p:nvSpPr>
        <p:spPr bwMode="auto">
          <a:xfrm>
            <a:off x="-4386263" y="4845050"/>
            <a:ext cx="65088" cy="650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B48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12" name="GrapeCircle2" hidden="1"/>
          <p:cNvSpPr>
            <a:spLocks noChangeAspect="1" noChangeArrowheads="1"/>
          </p:cNvSpPr>
          <p:nvPr/>
        </p:nvSpPr>
        <p:spPr bwMode="auto">
          <a:xfrm>
            <a:off x="-4386263" y="5202238"/>
            <a:ext cx="65088" cy="6508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4D338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13" name="SunflowerCircle2" hidden="1"/>
          <p:cNvSpPr>
            <a:spLocks noChangeAspect="1" noChangeArrowheads="1"/>
          </p:cNvSpPr>
          <p:nvPr/>
        </p:nvSpPr>
        <p:spPr bwMode="auto">
          <a:xfrm>
            <a:off x="-4386263" y="5576888"/>
            <a:ext cx="65088" cy="6508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CC1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14" name="TangerineCircle2" hidden="1"/>
          <p:cNvSpPr>
            <a:spLocks noChangeAspect="1" noChangeArrowheads="1"/>
          </p:cNvSpPr>
          <p:nvPr/>
        </p:nvSpPr>
        <p:spPr bwMode="auto">
          <a:xfrm>
            <a:off x="-4386263" y="5921375"/>
            <a:ext cx="63500" cy="650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7C2B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15" name="OceanCircle2" hidden="1"/>
          <p:cNvSpPr>
            <a:spLocks noChangeAspect="1" noChangeArrowheads="1"/>
          </p:cNvSpPr>
          <p:nvPr/>
        </p:nvSpPr>
        <p:spPr bwMode="gray">
          <a:xfrm>
            <a:off x="-4386263" y="6261100"/>
            <a:ext cx="65088" cy="65088"/>
          </a:xfrm>
          <a:prstGeom prst="ellipse">
            <a:avLst/>
          </a:prstGeom>
          <a:solidFill>
            <a:srgbClr val="FFFFFF"/>
          </a:solidFill>
          <a:ln w="6350">
            <a:solidFill>
              <a:srgbClr val="265DCA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16" name="SteelCircle1" hidden="1"/>
          <p:cNvSpPr>
            <a:spLocks noChangeArrowheads="1"/>
          </p:cNvSpPr>
          <p:nvPr/>
        </p:nvSpPr>
        <p:spPr bwMode="auto">
          <a:xfrm>
            <a:off x="-4648200" y="6600825"/>
            <a:ext cx="179387" cy="1793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96969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900" b="1" dirty="0">
                <a:solidFill>
                  <a:srgbClr val="000000"/>
                </a:solidFill>
                <a:latin typeface="Frutiger 45 Light"/>
              </a:rPr>
              <a:t>6</a:t>
            </a:r>
          </a:p>
        </p:txBody>
      </p:sp>
      <p:sp>
        <p:nvSpPr>
          <p:cNvPr id="1117" name="SteelCircle2" hidden="1"/>
          <p:cNvSpPr>
            <a:spLocks noChangeAspect="1" noChangeArrowheads="1"/>
          </p:cNvSpPr>
          <p:nvPr/>
        </p:nvSpPr>
        <p:spPr bwMode="auto">
          <a:xfrm>
            <a:off x="-4386263" y="6657975"/>
            <a:ext cx="65088" cy="650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96969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18" name="ForestSquare1" hidden="1"/>
          <p:cNvSpPr>
            <a:spLocks noChangeArrowheads="1"/>
          </p:cNvSpPr>
          <p:nvPr/>
        </p:nvSpPr>
        <p:spPr bwMode="auto">
          <a:xfrm>
            <a:off x="-3657600" y="4787900"/>
            <a:ext cx="179387" cy="179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B48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US" sz="900" b="1" dirty="0">
                <a:solidFill>
                  <a:srgbClr val="000000"/>
                </a:solidFill>
                <a:latin typeface="Frutiger 45 Light"/>
              </a:rPr>
              <a:t>1</a:t>
            </a:r>
          </a:p>
        </p:txBody>
      </p:sp>
      <p:sp>
        <p:nvSpPr>
          <p:cNvPr id="1119" name="GrapeSquare1" hidden="1"/>
          <p:cNvSpPr>
            <a:spLocks noChangeArrowheads="1"/>
          </p:cNvSpPr>
          <p:nvPr/>
        </p:nvSpPr>
        <p:spPr bwMode="auto">
          <a:xfrm>
            <a:off x="-3657600" y="5146675"/>
            <a:ext cx="179387" cy="179388"/>
          </a:xfrm>
          <a:prstGeom prst="rect">
            <a:avLst/>
          </a:prstGeom>
          <a:solidFill>
            <a:srgbClr val="FFFFFF"/>
          </a:solidFill>
          <a:ln w="12700">
            <a:solidFill>
              <a:srgbClr val="4D33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900" b="1" dirty="0">
                <a:solidFill>
                  <a:srgbClr val="000000"/>
                </a:solidFill>
                <a:latin typeface="Frutiger 45 Light"/>
              </a:rPr>
              <a:t>2</a:t>
            </a:r>
          </a:p>
        </p:txBody>
      </p:sp>
      <p:sp>
        <p:nvSpPr>
          <p:cNvPr id="1120" name="SunflowerSquare1" hidden="1"/>
          <p:cNvSpPr>
            <a:spLocks noChangeArrowheads="1"/>
          </p:cNvSpPr>
          <p:nvPr/>
        </p:nvSpPr>
        <p:spPr bwMode="auto">
          <a:xfrm>
            <a:off x="-3657600" y="5521325"/>
            <a:ext cx="179387" cy="179388"/>
          </a:xfrm>
          <a:prstGeom prst="rect">
            <a:avLst/>
          </a:prstGeom>
          <a:solidFill>
            <a:srgbClr val="FFFFFF"/>
          </a:solidFill>
          <a:ln w="12700">
            <a:solidFill>
              <a:srgbClr val="FFCC1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US" sz="900" b="1" dirty="0">
                <a:solidFill>
                  <a:srgbClr val="000000"/>
                </a:solidFill>
                <a:latin typeface="Frutiger 45 Light"/>
              </a:rPr>
              <a:t>3</a:t>
            </a:r>
          </a:p>
        </p:txBody>
      </p:sp>
      <p:sp>
        <p:nvSpPr>
          <p:cNvPr id="1121" name="TangerineSquare1" hidden="1"/>
          <p:cNvSpPr>
            <a:spLocks noChangeArrowheads="1"/>
          </p:cNvSpPr>
          <p:nvPr/>
        </p:nvSpPr>
        <p:spPr bwMode="auto">
          <a:xfrm>
            <a:off x="-3657600" y="5865813"/>
            <a:ext cx="179387" cy="179387"/>
          </a:xfrm>
          <a:prstGeom prst="rect">
            <a:avLst/>
          </a:prstGeom>
          <a:solidFill>
            <a:srgbClr val="FFFFFF"/>
          </a:solidFill>
          <a:ln w="12700">
            <a:solidFill>
              <a:srgbClr val="FF7C2B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US" sz="900" b="1" dirty="0">
                <a:solidFill>
                  <a:srgbClr val="000000"/>
                </a:solidFill>
                <a:latin typeface="Frutiger 45 Light"/>
              </a:rPr>
              <a:t>4</a:t>
            </a:r>
          </a:p>
        </p:txBody>
      </p:sp>
      <p:sp>
        <p:nvSpPr>
          <p:cNvPr id="1122" name="OceanSquare1" hidden="1"/>
          <p:cNvSpPr>
            <a:spLocks noChangeArrowheads="1"/>
          </p:cNvSpPr>
          <p:nvPr/>
        </p:nvSpPr>
        <p:spPr bwMode="gray">
          <a:xfrm>
            <a:off x="-3657600" y="6203950"/>
            <a:ext cx="179387" cy="179388"/>
          </a:xfrm>
          <a:prstGeom prst="rect">
            <a:avLst/>
          </a:prstGeom>
          <a:solidFill>
            <a:srgbClr val="FFFFFF"/>
          </a:solidFill>
          <a:ln w="6350">
            <a:solidFill>
              <a:srgbClr val="265DCA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900" b="1" dirty="0">
                <a:solidFill>
                  <a:srgbClr val="000000"/>
                </a:solidFill>
                <a:latin typeface="Frutiger 45 Light"/>
              </a:rPr>
              <a:t>5</a:t>
            </a:r>
          </a:p>
        </p:txBody>
      </p:sp>
      <p:sp>
        <p:nvSpPr>
          <p:cNvPr id="1123" name="ForestSquare2" hidden="1"/>
          <p:cNvSpPr>
            <a:spLocks noChangeAspect="1" noChangeArrowheads="1"/>
          </p:cNvSpPr>
          <p:nvPr/>
        </p:nvSpPr>
        <p:spPr bwMode="auto">
          <a:xfrm>
            <a:off x="-3352800" y="4845050"/>
            <a:ext cx="65087" cy="650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B48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24" name="GrapeSquare2" hidden="1"/>
          <p:cNvSpPr>
            <a:spLocks noChangeAspect="1" noChangeArrowheads="1"/>
          </p:cNvSpPr>
          <p:nvPr/>
        </p:nvSpPr>
        <p:spPr bwMode="auto">
          <a:xfrm>
            <a:off x="-3352800" y="5202238"/>
            <a:ext cx="65087" cy="65087"/>
          </a:xfrm>
          <a:prstGeom prst="rect">
            <a:avLst/>
          </a:prstGeom>
          <a:solidFill>
            <a:srgbClr val="FFFFFF"/>
          </a:solidFill>
          <a:ln w="12700">
            <a:solidFill>
              <a:srgbClr val="4D33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25" name="SunflowerSquare2" hidden="1"/>
          <p:cNvSpPr>
            <a:spLocks noChangeAspect="1" noChangeArrowheads="1"/>
          </p:cNvSpPr>
          <p:nvPr/>
        </p:nvSpPr>
        <p:spPr bwMode="auto">
          <a:xfrm>
            <a:off x="-3352800" y="5576888"/>
            <a:ext cx="65087" cy="65087"/>
          </a:xfrm>
          <a:prstGeom prst="rect">
            <a:avLst/>
          </a:prstGeom>
          <a:solidFill>
            <a:srgbClr val="FFFFFF"/>
          </a:solidFill>
          <a:ln w="12700">
            <a:solidFill>
              <a:srgbClr val="FFCC1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26" name="TangerineSquare2" hidden="1"/>
          <p:cNvSpPr>
            <a:spLocks noChangeAspect="1" noChangeArrowheads="1"/>
          </p:cNvSpPr>
          <p:nvPr/>
        </p:nvSpPr>
        <p:spPr bwMode="auto">
          <a:xfrm>
            <a:off x="-3352800" y="5921375"/>
            <a:ext cx="63500" cy="65088"/>
          </a:xfrm>
          <a:prstGeom prst="rect">
            <a:avLst/>
          </a:prstGeom>
          <a:solidFill>
            <a:srgbClr val="FFFFFF"/>
          </a:solidFill>
          <a:ln w="12700">
            <a:solidFill>
              <a:srgbClr val="FF7C2B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27" name="OceanSquare2" hidden="1"/>
          <p:cNvSpPr>
            <a:spLocks noChangeAspect="1" noChangeArrowheads="1"/>
          </p:cNvSpPr>
          <p:nvPr/>
        </p:nvSpPr>
        <p:spPr bwMode="gray">
          <a:xfrm>
            <a:off x="-3352800" y="6261100"/>
            <a:ext cx="65087" cy="65088"/>
          </a:xfrm>
          <a:prstGeom prst="rect">
            <a:avLst/>
          </a:prstGeom>
          <a:solidFill>
            <a:srgbClr val="FFFFFF"/>
          </a:solidFill>
          <a:ln w="6350">
            <a:solidFill>
              <a:srgbClr val="265DCA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28" name="SteelSquare1" hidden="1"/>
          <p:cNvSpPr>
            <a:spLocks noChangeArrowheads="1"/>
          </p:cNvSpPr>
          <p:nvPr/>
        </p:nvSpPr>
        <p:spPr bwMode="auto">
          <a:xfrm>
            <a:off x="-3657600" y="6602413"/>
            <a:ext cx="179387" cy="179387"/>
          </a:xfrm>
          <a:prstGeom prst="rect">
            <a:avLst/>
          </a:prstGeom>
          <a:solidFill>
            <a:srgbClr val="FFFFFF"/>
          </a:solidFill>
          <a:ln w="12700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900" b="1" dirty="0">
                <a:solidFill>
                  <a:srgbClr val="000000"/>
                </a:solidFill>
                <a:latin typeface="Frutiger 45 Light"/>
              </a:rPr>
              <a:t>6</a:t>
            </a:r>
          </a:p>
        </p:txBody>
      </p:sp>
      <p:sp>
        <p:nvSpPr>
          <p:cNvPr id="1129" name="SteelSquare2" hidden="1"/>
          <p:cNvSpPr>
            <a:spLocks noChangeAspect="1" noChangeArrowheads="1"/>
          </p:cNvSpPr>
          <p:nvPr/>
        </p:nvSpPr>
        <p:spPr bwMode="auto">
          <a:xfrm>
            <a:off x="-3352800" y="6657975"/>
            <a:ext cx="65087" cy="65088"/>
          </a:xfrm>
          <a:prstGeom prst="rect">
            <a:avLst/>
          </a:prstGeom>
          <a:solidFill>
            <a:srgbClr val="FFFFFF"/>
          </a:solidFill>
          <a:ln w="12700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30" name="LimeDiamond1" hidden="1"/>
          <p:cNvSpPr>
            <a:spLocks noChangeArrowheads="1"/>
          </p:cNvSpPr>
          <p:nvPr/>
        </p:nvSpPr>
        <p:spPr bwMode="auto">
          <a:xfrm>
            <a:off x="-6477000" y="1981200"/>
            <a:ext cx="1079500" cy="1079500"/>
          </a:xfrm>
          <a:prstGeom prst="diamond">
            <a:avLst/>
          </a:prstGeom>
          <a:solidFill>
            <a:srgbClr val="DBFEBC"/>
          </a:solidFill>
          <a:ln w="12700">
            <a:solidFill>
              <a:srgbClr val="00B48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US" sz="4800" b="1" dirty="0">
                <a:solidFill>
                  <a:srgbClr val="000000"/>
                </a:solidFill>
                <a:latin typeface="Frutiger 45 Light"/>
              </a:rPr>
              <a:t>1</a:t>
            </a:r>
          </a:p>
        </p:txBody>
      </p:sp>
      <p:sp>
        <p:nvSpPr>
          <p:cNvPr id="1131" name="LavenderDiamond1" hidden="1"/>
          <p:cNvSpPr>
            <a:spLocks noChangeArrowheads="1"/>
          </p:cNvSpPr>
          <p:nvPr/>
        </p:nvSpPr>
        <p:spPr bwMode="auto">
          <a:xfrm>
            <a:off x="-6477000" y="2339975"/>
            <a:ext cx="1079500" cy="1079500"/>
          </a:xfrm>
          <a:prstGeom prst="diamond">
            <a:avLst/>
          </a:prstGeom>
          <a:solidFill>
            <a:srgbClr val="D7CDEB"/>
          </a:solidFill>
          <a:ln w="12700">
            <a:solidFill>
              <a:srgbClr val="4D33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4800" b="1" dirty="0">
                <a:solidFill>
                  <a:srgbClr val="000000"/>
                </a:solidFill>
                <a:latin typeface="Frutiger 45 Light"/>
              </a:rPr>
              <a:t>2</a:t>
            </a:r>
          </a:p>
        </p:txBody>
      </p:sp>
      <p:sp>
        <p:nvSpPr>
          <p:cNvPr id="1132" name="LemonDiamond1" hidden="1"/>
          <p:cNvSpPr>
            <a:spLocks noChangeArrowheads="1"/>
          </p:cNvSpPr>
          <p:nvPr/>
        </p:nvSpPr>
        <p:spPr bwMode="auto">
          <a:xfrm>
            <a:off x="-6477000" y="2714625"/>
            <a:ext cx="1079500" cy="1079500"/>
          </a:xfrm>
          <a:prstGeom prst="diamond">
            <a:avLst/>
          </a:prstGeom>
          <a:solidFill>
            <a:srgbClr val="FFF5AD"/>
          </a:solidFill>
          <a:ln w="12700">
            <a:solidFill>
              <a:srgbClr val="FFCC1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US" sz="4800" b="1" dirty="0">
                <a:solidFill>
                  <a:srgbClr val="000000"/>
                </a:solidFill>
                <a:latin typeface="Frutiger 45 Light"/>
              </a:rPr>
              <a:t>3</a:t>
            </a:r>
          </a:p>
        </p:txBody>
      </p:sp>
      <p:sp>
        <p:nvSpPr>
          <p:cNvPr id="1133" name="PeachDiamond1" hidden="1"/>
          <p:cNvSpPr>
            <a:spLocks noChangeArrowheads="1"/>
          </p:cNvSpPr>
          <p:nvPr/>
        </p:nvSpPr>
        <p:spPr bwMode="auto">
          <a:xfrm>
            <a:off x="-6477000" y="3059113"/>
            <a:ext cx="1079500" cy="1079500"/>
          </a:xfrm>
          <a:prstGeom prst="diamond">
            <a:avLst/>
          </a:prstGeom>
          <a:solidFill>
            <a:srgbClr val="FFB385"/>
          </a:solidFill>
          <a:ln w="12700">
            <a:solidFill>
              <a:srgbClr val="FF7C2B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US" sz="4800" b="1" dirty="0">
                <a:solidFill>
                  <a:srgbClr val="000000"/>
                </a:solidFill>
                <a:latin typeface="Frutiger 45 Light"/>
              </a:rPr>
              <a:t>4</a:t>
            </a:r>
          </a:p>
        </p:txBody>
      </p:sp>
      <p:sp>
        <p:nvSpPr>
          <p:cNvPr id="1134" name="IceDiamond1" hidden="1"/>
          <p:cNvSpPr>
            <a:spLocks noChangeArrowheads="1"/>
          </p:cNvSpPr>
          <p:nvPr/>
        </p:nvSpPr>
        <p:spPr bwMode="gray">
          <a:xfrm>
            <a:off x="-6477000" y="3397250"/>
            <a:ext cx="1079500" cy="1079500"/>
          </a:xfrm>
          <a:prstGeom prst="diamond">
            <a:avLst/>
          </a:prstGeom>
          <a:solidFill>
            <a:srgbClr val="DDF2FA"/>
          </a:solidFill>
          <a:ln w="6350">
            <a:solidFill>
              <a:srgbClr val="265DCA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4800" b="1" dirty="0">
                <a:solidFill>
                  <a:srgbClr val="000000"/>
                </a:solidFill>
                <a:latin typeface="Frutiger 45 Light"/>
              </a:rPr>
              <a:t>5</a:t>
            </a:r>
          </a:p>
        </p:txBody>
      </p:sp>
      <p:sp>
        <p:nvSpPr>
          <p:cNvPr id="1135" name="LimeDiamond2" hidden="1"/>
          <p:cNvSpPr>
            <a:spLocks noChangeAspect="1" noChangeArrowheads="1"/>
          </p:cNvSpPr>
          <p:nvPr/>
        </p:nvSpPr>
        <p:spPr bwMode="auto">
          <a:xfrm>
            <a:off x="-5334000" y="2559050"/>
            <a:ext cx="215900" cy="215900"/>
          </a:xfrm>
          <a:prstGeom prst="diamond">
            <a:avLst/>
          </a:prstGeom>
          <a:solidFill>
            <a:srgbClr val="DBFEBC"/>
          </a:solidFill>
          <a:ln w="12700">
            <a:solidFill>
              <a:srgbClr val="00B48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36" name="LavenderDiamond2" hidden="1"/>
          <p:cNvSpPr>
            <a:spLocks noChangeAspect="1" noChangeArrowheads="1"/>
          </p:cNvSpPr>
          <p:nvPr/>
        </p:nvSpPr>
        <p:spPr bwMode="auto">
          <a:xfrm>
            <a:off x="-5334000" y="2916238"/>
            <a:ext cx="215900" cy="215900"/>
          </a:xfrm>
          <a:prstGeom prst="diamond">
            <a:avLst/>
          </a:prstGeom>
          <a:solidFill>
            <a:srgbClr val="D7CDEB"/>
          </a:solidFill>
          <a:ln w="12700">
            <a:solidFill>
              <a:srgbClr val="4D33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37" name="LemonDiamond2" hidden="1"/>
          <p:cNvSpPr>
            <a:spLocks noChangeAspect="1" noChangeArrowheads="1"/>
          </p:cNvSpPr>
          <p:nvPr/>
        </p:nvSpPr>
        <p:spPr bwMode="auto">
          <a:xfrm>
            <a:off x="-5334000" y="3290888"/>
            <a:ext cx="215900" cy="215900"/>
          </a:xfrm>
          <a:prstGeom prst="diamond">
            <a:avLst/>
          </a:prstGeom>
          <a:solidFill>
            <a:srgbClr val="FFF5AD"/>
          </a:solidFill>
          <a:ln w="12700">
            <a:solidFill>
              <a:srgbClr val="FFCC1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38" name="PeachDiamond2" hidden="1"/>
          <p:cNvSpPr>
            <a:spLocks noChangeAspect="1" noChangeArrowheads="1"/>
          </p:cNvSpPr>
          <p:nvPr/>
        </p:nvSpPr>
        <p:spPr bwMode="auto">
          <a:xfrm>
            <a:off x="-5334000" y="3635375"/>
            <a:ext cx="215900" cy="220663"/>
          </a:xfrm>
          <a:prstGeom prst="diamond">
            <a:avLst/>
          </a:prstGeom>
          <a:solidFill>
            <a:srgbClr val="FFB385"/>
          </a:solidFill>
          <a:ln w="12700">
            <a:solidFill>
              <a:srgbClr val="FF7C2B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39" name="IceDiamond2" hidden="1"/>
          <p:cNvSpPr>
            <a:spLocks noChangeAspect="1" noChangeArrowheads="1"/>
          </p:cNvSpPr>
          <p:nvPr/>
        </p:nvSpPr>
        <p:spPr bwMode="gray">
          <a:xfrm>
            <a:off x="-5334000" y="3975100"/>
            <a:ext cx="215900" cy="215900"/>
          </a:xfrm>
          <a:prstGeom prst="diamond">
            <a:avLst/>
          </a:prstGeom>
          <a:solidFill>
            <a:srgbClr val="DDF2FA"/>
          </a:solidFill>
          <a:ln w="6350">
            <a:solidFill>
              <a:srgbClr val="265DCA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40" name="ChromeDiamond1" hidden="1"/>
          <p:cNvSpPr>
            <a:spLocks noChangeArrowheads="1"/>
          </p:cNvSpPr>
          <p:nvPr/>
        </p:nvSpPr>
        <p:spPr bwMode="auto">
          <a:xfrm>
            <a:off x="-6477000" y="3795713"/>
            <a:ext cx="1079500" cy="1079500"/>
          </a:xfrm>
          <a:prstGeom prst="diamond">
            <a:avLst/>
          </a:prstGeom>
          <a:solidFill>
            <a:srgbClr val="E6E6E6"/>
          </a:solidFill>
          <a:ln w="12700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4800" b="1" dirty="0">
                <a:solidFill>
                  <a:srgbClr val="000000"/>
                </a:solidFill>
                <a:latin typeface="Frutiger 45 Light"/>
              </a:rPr>
              <a:t>6</a:t>
            </a:r>
          </a:p>
        </p:txBody>
      </p:sp>
      <p:sp>
        <p:nvSpPr>
          <p:cNvPr id="1141" name="ChromeDiamond2" hidden="1"/>
          <p:cNvSpPr>
            <a:spLocks noChangeAspect="1" noChangeArrowheads="1"/>
          </p:cNvSpPr>
          <p:nvPr/>
        </p:nvSpPr>
        <p:spPr bwMode="auto">
          <a:xfrm>
            <a:off x="-5334000" y="4371975"/>
            <a:ext cx="215900" cy="215900"/>
          </a:xfrm>
          <a:prstGeom prst="diamond">
            <a:avLst/>
          </a:prstGeom>
          <a:solidFill>
            <a:srgbClr val="E6E6E6"/>
          </a:solidFill>
          <a:ln w="12700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42" name="ForestDiamond1" hidden="1"/>
          <p:cNvSpPr>
            <a:spLocks noChangeArrowheads="1"/>
          </p:cNvSpPr>
          <p:nvPr/>
        </p:nvSpPr>
        <p:spPr bwMode="auto">
          <a:xfrm>
            <a:off x="-5105400" y="1752600"/>
            <a:ext cx="1079500" cy="1079500"/>
          </a:xfrm>
          <a:prstGeom prst="diamond">
            <a:avLst/>
          </a:prstGeom>
          <a:solidFill>
            <a:srgbClr val="FFFFFF"/>
          </a:solidFill>
          <a:ln w="12700">
            <a:solidFill>
              <a:srgbClr val="00B48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US" sz="4800" b="1" dirty="0">
                <a:solidFill>
                  <a:srgbClr val="000000"/>
                </a:solidFill>
                <a:latin typeface="Frutiger 45 Light"/>
              </a:rPr>
              <a:t>1</a:t>
            </a:r>
          </a:p>
        </p:txBody>
      </p:sp>
      <p:sp>
        <p:nvSpPr>
          <p:cNvPr id="1143" name="GrapeDiamond1" hidden="1"/>
          <p:cNvSpPr>
            <a:spLocks noChangeArrowheads="1"/>
          </p:cNvSpPr>
          <p:nvPr/>
        </p:nvSpPr>
        <p:spPr bwMode="auto">
          <a:xfrm>
            <a:off x="-5105400" y="2111375"/>
            <a:ext cx="1079500" cy="1079500"/>
          </a:xfrm>
          <a:prstGeom prst="diamond">
            <a:avLst/>
          </a:prstGeom>
          <a:solidFill>
            <a:srgbClr val="FFFFFF"/>
          </a:solidFill>
          <a:ln w="12700">
            <a:solidFill>
              <a:srgbClr val="4D33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4800" b="1" dirty="0">
                <a:solidFill>
                  <a:srgbClr val="000000"/>
                </a:solidFill>
                <a:latin typeface="Frutiger 45 Light"/>
              </a:rPr>
              <a:t>2</a:t>
            </a:r>
          </a:p>
        </p:txBody>
      </p:sp>
      <p:sp>
        <p:nvSpPr>
          <p:cNvPr id="1144" name="SunflowerDiamond1" hidden="1"/>
          <p:cNvSpPr>
            <a:spLocks noChangeArrowheads="1"/>
          </p:cNvSpPr>
          <p:nvPr/>
        </p:nvSpPr>
        <p:spPr bwMode="auto">
          <a:xfrm>
            <a:off x="-5105400" y="2486025"/>
            <a:ext cx="1079500" cy="1079500"/>
          </a:xfrm>
          <a:prstGeom prst="diamond">
            <a:avLst/>
          </a:prstGeom>
          <a:solidFill>
            <a:srgbClr val="FFFFFF"/>
          </a:solidFill>
          <a:ln w="12700">
            <a:solidFill>
              <a:srgbClr val="FFCC1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US" sz="4800" b="1" dirty="0">
                <a:solidFill>
                  <a:srgbClr val="000000"/>
                </a:solidFill>
                <a:latin typeface="Frutiger 45 Light"/>
              </a:rPr>
              <a:t>3</a:t>
            </a:r>
          </a:p>
        </p:txBody>
      </p:sp>
      <p:sp>
        <p:nvSpPr>
          <p:cNvPr id="1145" name="TangerineDiamond1" hidden="1"/>
          <p:cNvSpPr>
            <a:spLocks noChangeArrowheads="1"/>
          </p:cNvSpPr>
          <p:nvPr/>
        </p:nvSpPr>
        <p:spPr bwMode="auto">
          <a:xfrm>
            <a:off x="-5105400" y="2830513"/>
            <a:ext cx="1079500" cy="1079500"/>
          </a:xfrm>
          <a:prstGeom prst="diamond">
            <a:avLst/>
          </a:prstGeom>
          <a:solidFill>
            <a:srgbClr val="FFFFFF"/>
          </a:solidFill>
          <a:ln w="12700">
            <a:solidFill>
              <a:srgbClr val="FF7C2B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US" sz="4800" b="1" dirty="0">
                <a:solidFill>
                  <a:srgbClr val="000000"/>
                </a:solidFill>
                <a:latin typeface="Frutiger 45 Light"/>
              </a:rPr>
              <a:t>4</a:t>
            </a:r>
          </a:p>
        </p:txBody>
      </p:sp>
      <p:sp>
        <p:nvSpPr>
          <p:cNvPr id="1146" name="OceanDiamond1" hidden="1"/>
          <p:cNvSpPr>
            <a:spLocks noChangeArrowheads="1"/>
          </p:cNvSpPr>
          <p:nvPr/>
        </p:nvSpPr>
        <p:spPr bwMode="gray">
          <a:xfrm>
            <a:off x="-5105400" y="3168650"/>
            <a:ext cx="1079500" cy="1079500"/>
          </a:xfrm>
          <a:prstGeom prst="diamond">
            <a:avLst/>
          </a:prstGeom>
          <a:solidFill>
            <a:srgbClr val="FFFFFF"/>
          </a:solidFill>
          <a:ln w="6350">
            <a:solidFill>
              <a:srgbClr val="265DCA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4800" b="1" dirty="0">
                <a:solidFill>
                  <a:srgbClr val="000000"/>
                </a:solidFill>
                <a:latin typeface="Frutiger 45 Light"/>
              </a:rPr>
              <a:t>5</a:t>
            </a:r>
          </a:p>
        </p:txBody>
      </p:sp>
      <p:sp>
        <p:nvSpPr>
          <p:cNvPr id="1147" name="ForestDiamond2" hidden="1"/>
          <p:cNvSpPr>
            <a:spLocks noChangeAspect="1" noChangeArrowheads="1"/>
          </p:cNvSpPr>
          <p:nvPr/>
        </p:nvSpPr>
        <p:spPr bwMode="auto">
          <a:xfrm>
            <a:off x="-3875088" y="2559050"/>
            <a:ext cx="215900" cy="215900"/>
          </a:xfrm>
          <a:prstGeom prst="diamond">
            <a:avLst/>
          </a:prstGeom>
          <a:solidFill>
            <a:srgbClr val="FFFFFF"/>
          </a:solidFill>
          <a:ln w="12700">
            <a:solidFill>
              <a:srgbClr val="00B48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48" name="GrapeDiamond2" hidden="1"/>
          <p:cNvSpPr>
            <a:spLocks noChangeAspect="1" noChangeArrowheads="1"/>
          </p:cNvSpPr>
          <p:nvPr/>
        </p:nvSpPr>
        <p:spPr bwMode="auto">
          <a:xfrm>
            <a:off x="-3875088" y="2916238"/>
            <a:ext cx="215900" cy="215900"/>
          </a:xfrm>
          <a:prstGeom prst="diamond">
            <a:avLst/>
          </a:prstGeom>
          <a:solidFill>
            <a:srgbClr val="FFFFFF"/>
          </a:solidFill>
          <a:ln w="12700">
            <a:solidFill>
              <a:srgbClr val="4D33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49" name="SunflowerDiamond2" hidden="1"/>
          <p:cNvSpPr>
            <a:spLocks noChangeAspect="1" noChangeArrowheads="1"/>
          </p:cNvSpPr>
          <p:nvPr/>
        </p:nvSpPr>
        <p:spPr bwMode="auto">
          <a:xfrm>
            <a:off x="-3875088" y="3290888"/>
            <a:ext cx="215900" cy="215900"/>
          </a:xfrm>
          <a:prstGeom prst="diamond">
            <a:avLst/>
          </a:prstGeom>
          <a:solidFill>
            <a:srgbClr val="FFFFFF"/>
          </a:solidFill>
          <a:ln w="12700">
            <a:solidFill>
              <a:srgbClr val="FFCC1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50" name="TangerineDiamond2" hidden="1"/>
          <p:cNvSpPr>
            <a:spLocks noChangeAspect="1" noChangeArrowheads="1"/>
          </p:cNvSpPr>
          <p:nvPr/>
        </p:nvSpPr>
        <p:spPr bwMode="auto">
          <a:xfrm>
            <a:off x="-3875088" y="3635375"/>
            <a:ext cx="215900" cy="220663"/>
          </a:xfrm>
          <a:prstGeom prst="diamond">
            <a:avLst/>
          </a:prstGeom>
          <a:solidFill>
            <a:srgbClr val="FFFFFF"/>
          </a:solidFill>
          <a:ln w="12700">
            <a:solidFill>
              <a:srgbClr val="FF7C2B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51" name="OceanDiamond2" hidden="1"/>
          <p:cNvSpPr>
            <a:spLocks noChangeAspect="1" noChangeArrowheads="1"/>
          </p:cNvSpPr>
          <p:nvPr/>
        </p:nvSpPr>
        <p:spPr bwMode="gray">
          <a:xfrm>
            <a:off x="-3875088" y="3975100"/>
            <a:ext cx="215900" cy="215900"/>
          </a:xfrm>
          <a:prstGeom prst="diamond">
            <a:avLst/>
          </a:prstGeom>
          <a:solidFill>
            <a:srgbClr val="FFFFFF"/>
          </a:solidFill>
          <a:ln w="6350">
            <a:solidFill>
              <a:srgbClr val="265DCA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52" name="SteelDiamond1" hidden="1"/>
          <p:cNvSpPr>
            <a:spLocks noChangeArrowheads="1"/>
          </p:cNvSpPr>
          <p:nvPr/>
        </p:nvSpPr>
        <p:spPr bwMode="auto">
          <a:xfrm>
            <a:off x="-5105400" y="3567113"/>
            <a:ext cx="1079500" cy="1079500"/>
          </a:xfrm>
          <a:prstGeom prst="diamond">
            <a:avLst/>
          </a:prstGeom>
          <a:solidFill>
            <a:srgbClr val="FFFFFF"/>
          </a:solidFill>
          <a:ln w="12700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4800" b="1" dirty="0">
                <a:solidFill>
                  <a:srgbClr val="000000"/>
                </a:solidFill>
                <a:latin typeface="Frutiger 45 Light"/>
              </a:rPr>
              <a:t>6</a:t>
            </a:r>
          </a:p>
        </p:txBody>
      </p:sp>
      <p:sp>
        <p:nvSpPr>
          <p:cNvPr id="1153" name="SteelDiamond2" hidden="1"/>
          <p:cNvSpPr>
            <a:spLocks noChangeAspect="1" noChangeArrowheads="1"/>
          </p:cNvSpPr>
          <p:nvPr/>
        </p:nvSpPr>
        <p:spPr bwMode="auto">
          <a:xfrm>
            <a:off x="-3875088" y="4371975"/>
            <a:ext cx="215900" cy="215900"/>
          </a:xfrm>
          <a:prstGeom prst="diamond">
            <a:avLst/>
          </a:prstGeom>
          <a:solidFill>
            <a:srgbClr val="FFFFFF"/>
          </a:solidFill>
          <a:ln w="12700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202" name="Rectangle 204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260350"/>
            <a:ext cx="771525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3203" name="Rectangle 20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981075"/>
            <a:ext cx="771525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4990" name="Rectangle 20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3138" y="6505575"/>
            <a:ext cx="44291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defRPr sz="1200">
                <a:solidFill>
                  <a:srgbClr val="2D5195"/>
                </a:solidFill>
                <a:latin typeface="Arial" charset="0"/>
              </a:defRPr>
            </a:lvl1pPr>
          </a:lstStyle>
          <a:p>
            <a:pPr>
              <a:defRPr/>
            </a:pPr>
            <a:fld id="{E405CC1E-FB49-4D20-AFA4-60000B00C1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57" name="SlideImage"/>
          <p:cNvSpPr>
            <a:spLocks noChangeArrowheads="1"/>
          </p:cNvSpPr>
          <p:nvPr userDrawn="1"/>
        </p:nvSpPr>
        <p:spPr bwMode="ltGray">
          <a:xfrm>
            <a:off x="0" y="0"/>
            <a:ext cx="914400" cy="6393180"/>
          </a:xfrm>
          <a:prstGeom prst="rect">
            <a:avLst/>
          </a:prstGeom>
          <a:solidFill>
            <a:srgbClr val="2D5195"/>
          </a:solidFill>
          <a:ln w="2857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58" name="Line 208"/>
          <p:cNvSpPr>
            <a:spLocks noChangeShapeType="1"/>
          </p:cNvSpPr>
          <p:nvPr/>
        </p:nvSpPr>
        <p:spPr bwMode="ltGray">
          <a:xfrm>
            <a:off x="307975" y="779463"/>
            <a:ext cx="604838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159" name="Line 209"/>
          <p:cNvSpPr>
            <a:spLocks noChangeShapeType="1"/>
          </p:cNvSpPr>
          <p:nvPr/>
        </p:nvSpPr>
        <p:spPr bwMode="ltGray">
          <a:xfrm>
            <a:off x="971550" y="765175"/>
            <a:ext cx="7759700" cy="0"/>
          </a:xfrm>
          <a:prstGeom prst="line">
            <a:avLst/>
          </a:prstGeom>
          <a:noFill/>
          <a:ln w="25400">
            <a:solidFill>
              <a:srgbClr val="2D5195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161" name="Line 211"/>
          <p:cNvSpPr>
            <a:spLocks noChangeShapeType="1"/>
          </p:cNvSpPr>
          <p:nvPr userDrawn="1"/>
        </p:nvSpPr>
        <p:spPr bwMode="auto">
          <a:xfrm>
            <a:off x="900113" y="6379662"/>
            <a:ext cx="8243887" cy="0"/>
          </a:xfrm>
          <a:prstGeom prst="line">
            <a:avLst/>
          </a:prstGeom>
          <a:noFill/>
          <a:ln w="25400">
            <a:solidFill>
              <a:srgbClr val="2D5195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291" name="Picture 219" descr="C:\Users\andryushina_es\Desktop\Необходимое\Логотип\Logo_transp.png"/>
          <p:cNvPicPr>
            <a:picLocks noChangeAspect="1" noChangeArrowheads="1"/>
          </p:cNvPicPr>
          <p:nvPr userDrawn="1"/>
        </p:nvPicPr>
        <p:blipFill>
          <a:blip r:embed="rId16" cstate="print">
            <a:lum bright="-20000"/>
          </a:blip>
          <a:srcRect/>
          <a:stretch>
            <a:fillRect/>
          </a:stretch>
        </p:blipFill>
        <p:spPr bwMode="auto">
          <a:xfrm>
            <a:off x="167265" y="6431278"/>
            <a:ext cx="2152187" cy="3793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4" r:id="rId12"/>
    <p:sldLayoutId id="214748409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D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D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D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D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D85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93D85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93D85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93D85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93D85"/>
          </a:solidFill>
          <a:latin typeface="Arial" charset="0"/>
        </a:defRPr>
      </a:lvl9pPr>
    </p:titleStyle>
    <p:bodyStyle>
      <a:lvl1pPr marL="292100" indent="-292100" algn="l" rtl="0" eaLnBrk="0" fontAlgn="base" hangingPunct="0">
        <a:spcBef>
          <a:spcPts val="2200"/>
        </a:spcBef>
        <a:spcAft>
          <a:spcPct val="0"/>
        </a:spcAft>
        <a:buClr>
          <a:schemeClr val="bg2"/>
        </a:buClr>
        <a:buSzPct val="123000"/>
        <a:buFont typeface="Symbol" pitchFamily="18" charset="2"/>
        <a:buNone/>
        <a:defRPr sz="16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85800" indent="-2794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77000"/>
        <a:buChar char="—"/>
        <a:defRPr sz="1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079500" indent="-2794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473200" indent="-2794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1866900" indent="-2794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324100" indent="-279400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781300" indent="-279400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238500" indent="-279400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695700" indent="-279400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90A3E6F-FABC-4C9C-A4F7-450E998ED5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elskaya_ea@nlmk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hevcovans@taxcom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7411" name="Rectangle 12"/>
          <p:cNvSpPr>
            <a:spLocks noChangeArrowheads="1"/>
          </p:cNvSpPr>
          <p:nvPr/>
        </p:nvSpPr>
        <p:spPr bwMode="auto">
          <a:xfrm>
            <a:off x="5689601" y="0"/>
            <a:ext cx="3454400" cy="5010149"/>
          </a:xfrm>
          <a:prstGeom prst="rect">
            <a:avLst/>
          </a:prstGeom>
          <a:solidFill>
            <a:srgbClr val="274E9D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412" name="Заголовок 2"/>
          <p:cNvSpPr txBox="1">
            <a:spLocks/>
          </p:cNvSpPr>
          <p:nvPr/>
        </p:nvSpPr>
        <p:spPr bwMode="auto">
          <a:xfrm>
            <a:off x="1" y="5013325"/>
            <a:ext cx="913765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400" b="1" dirty="0" smtClean="0">
                <a:solidFill>
                  <a:srgbClr val="274E9D"/>
                </a:solidFill>
              </a:rPr>
              <a:t>Электронный документооборот </a:t>
            </a:r>
          </a:p>
          <a:p>
            <a:pPr algn="ctr"/>
            <a:r>
              <a:rPr lang="ru-RU" sz="3400" b="1" dirty="0" smtClean="0">
                <a:solidFill>
                  <a:srgbClr val="274E9D"/>
                </a:solidFill>
              </a:rPr>
              <a:t>(ЭДО)</a:t>
            </a:r>
            <a:r>
              <a:rPr lang="ru-RU" sz="1200" b="1" dirty="0" smtClean="0">
                <a:solidFill>
                  <a:srgbClr val="1115CD"/>
                </a:solidFill>
              </a:rPr>
              <a:t>                      </a:t>
            </a:r>
          </a:p>
          <a:p>
            <a:pPr algn="r"/>
            <a:r>
              <a:rPr lang="ru-RU" sz="1200" b="1" dirty="0" smtClean="0">
                <a:solidFill>
                  <a:srgbClr val="1115CD"/>
                </a:solidFill>
              </a:rPr>
              <a:t>Бельская </a:t>
            </a:r>
            <a:r>
              <a:rPr lang="ru-RU" sz="1200" b="1" dirty="0">
                <a:solidFill>
                  <a:srgbClr val="1115CD"/>
                </a:solidFill>
              </a:rPr>
              <a:t>Елена Анатольевна, </a:t>
            </a:r>
            <a:endParaRPr lang="ru-RU" sz="1200" b="1" dirty="0" smtClean="0">
              <a:solidFill>
                <a:srgbClr val="1115CD"/>
              </a:solidFill>
            </a:endParaRPr>
          </a:p>
          <a:p>
            <a:pPr algn="r"/>
            <a:r>
              <a:rPr lang="ru-RU" sz="1200" b="1" dirty="0" smtClean="0">
                <a:solidFill>
                  <a:srgbClr val="1115CD"/>
                </a:solidFill>
              </a:rPr>
              <a:t>тел</a:t>
            </a:r>
            <a:r>
              <a:rPr lang="ru-RU" sz="1200" b="1" dirty="0">
                <a:solidFill>
                  <a:srgbClr val="1115CD"/>
                </a:solidFill>
              </a:rPr>
              <a:t>. 8(4742) 51-72-40, </a:t>
            </a:r>
            <a:r>
              <a:rPr lang="ru-RU" sz="1200" b="1" dirty="0" err="1">
                <a:solidFill>
                  <a:srgbClr val="1115CD"/>
                </a:solidFill>
              </a:rPr>
              <a:t>корп.тел</a:t>
            </a:r>
            <a:r>
              <a:rPr lang="ru-RU" sz="1200" b="1" dirty="0">
                <a:solidFill>
                  <a:srgbClr val="1115CD"/>
                </a:solidFill>
              </a:rPr>
              <a:t>.: 70-273;</a:t>
            </a:r>
          </a:p>
          <a:p>
            <a:pPr algn="r"/>
            <a:r>
              <a:rPr lang="en-US" sz="1200" b="1" dirty="0">
                <a:solidFill>
                  <a:srgbClr val="1115CD"/>
                </a:solidFill>
              </a:rPr>
              <a:t>e-mail: </a:t>
            </a:r>
            <a:r>
              <a:rPr lang="en-US" sz="1200" i="1" u="sng" dirty="0">
                <a:solidFill>
                  <a:srgbClr val="1115CD"/>
                </a:solidFill>
                <a:uFill>
                  <a:solidFill>
                    <a:srgbClr val="000099"/>
                  </a:solidFill>
                </a:uFill>
                <a:hlinkClick r:id="rId3"/>
              </a:rPr>
              <a:t>belskaya_ea@nlmk.com</a:t>
            </a:r>
            <a:r>
              <a:rPr lang="ru-RU" sz="1200" i="1" dirty="0">
                <a:solidFill>
                  <a:srgbClr val="1115CD"/>
                </a:solidFill>
              </a:rPr>
              <a:t> </a:t>
            </a:r>
            <a:endParaRPr lang="ru-RU" sz="3400" b="1" dirty="0">
              <a:solidFill>
                <a:srgbClr val="274E9D"/>
              </a:solidFill>
            </a:endParaRP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6959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C:\Users\andryushina_es\Desktop\Необходимое\Логотип\Logo_white_trans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3940" y="4331936"/>
            <a:ext cx="2636332" cy="465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ЭДО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EA09CF-9AB3-4D7E-BD9C-A70D86BCFD1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81229" y="776921"/>
            <a:ext cx="7657607" cy="5587033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ru-RU" sz="15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Количественные:</a:t>
            </a:r>
            <a:endParaRPr lang="ru-RU" sz="15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171450" indent="-17145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у продавца: снижение </a:t>
            </a:r>
            <a:r>
              <a:rPr lang="ru-RU" sz="15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затрат на </a:t>
            </a:r>
            <a:r>
              <a:rPr lang="ru-RU" sz="15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расходные материалы и почтовые расходы;</a:t>
            </a:r>
          </a:p>
          <a:p>
            <a:pPr marL="171450" indent="-17145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у покупателя: исключение затрат на почтовые расходы при отправке подписанных вторых экземпляров первичных документов</a:t>
            </a:r>
            <a:r>
              <a:rPr lang="ru-RU" sz="15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;</a:t>
            </a:r>
            <a:endParaRPr lang="ru-RU" sz="1500" dirty="0" smtClean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171450" indent="-17145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снижение </a:t>
            </a:r>
            <a:r>
              <a:rPr lang="ru-RU" sz="15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затрат на </a:t>
            </a:r>
            <a:r>
              <a:rPr lang="ru-RU" sz="15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формирование копий </a:t>
            </a:r>
            <a:r>
              <a:rPr lang="ru-RU" sz="15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бумажных </a:t>
            </a:r>
            <a:r>
              <a:rPr lang="ru-RU" sz="15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документов контролирующим органам;</a:t>
            </a:r>
          </a:p>
          <a:p>
            <a:pPr marL="171450" indent="-17145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снижение затрат на архивирование документов.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endParaRPr lang="ru-RU" sz="1500" dirty="0" smtClean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ru-RU" sz="15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Качественные:</a:t>
            </a:r>
            <a:endParaRPr lang="ru-RU" sz="15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171450" indent="-17145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повышение </a:t>
            </a:r>
            <a:r>
              <a:rPr lang="ru-RU" sz="15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качества оформления первичных документов при переходе на утвержденные форматы электронных документов, требующих соблюдения алгоритмов их заполнения</a:t>
            </a:r>
            <a:r>
              <a:rPr lang="ru-RU" sz="15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;</a:t>
            </a:r>
          </a:p>
          <a:p>
            <a:pPr marL="171450" indent="-17145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сокращение </a:t>
            </a:r>
            <a:r>
              <a:rPr lang="ru-RU" sz="15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сроков оформления, выставления и получения подписанных первичных документов. Обмен документами в разы быстрее, чем при бумажном </a:t>
            </a:r>
            <a:r>
              <a:rPr lang="ru-RU" sz="15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документообороте </a:t>
            </a:r>
            <a:r>
              <a:rPr lang="ru-RU" sz="15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(отправка-получение занимает несколько минут);</a:t>
            </a:r>
          </a:p>
          <a:p>
            <a:pPr marL="171450" indent="-17145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возможность своевременного получения вычета по НДС;</a:t>
            </a:r>
          </a:p>
          <a:p>
            <a:pPr marL="171450" indent="-17145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повышение качества отчетности;</a:t>
            </a:r>
            <a:endParaRPr lang="ru-RU" sz="1500" dirty="0" smtClean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171450" indent="-17145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сокращение сроков согласования и подписания документов внутри компании; </a:t>
            </a:r>
          </a:p>
          <a:p>
            <a:pPr marL="171450" indent="-17145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lang="ru-RU" sz="15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рост исполнительской </a:t>
            </a:r>
            <a:r>
              <a:rPr lang="ru-RU" sz="15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дисциплины в связи с наличием в электронном документообороте обратной связи между отправителем и получателем;</a:t>
            </a:r>
          </a:p>
          <a:p>
            <a:pPr marL="171450" indent="-17145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повышение </a:t>
            </a:r>
            <a:r>
              <a:rPr lang="ru-RU" sz="15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уровня конфиденциальности </a:t>
            </a:r>
            <a:r>
              <a:rPr lang="ru-RU" sz="15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документооборота.</a:t>
            </a:r>
            <a:endParaRPr lang="ru-RU" sz="15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7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CF16D-16FC-4EE2-97A2-8D017203FB0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95350" y="251278"/>
            <a:ext cx="824865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193D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193D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193D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193D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193D85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193D85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193D85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193D85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193D85"/>
                </a:solidFill>
                <a:latin typeface="Arial" charset="0"/>
              </a:defRPr>
            </a:lvl9pPr>
          </a:lstStyle>
          <a:p>
            <a:pPr marL="0" lvl="2"/>
            <a:r>
              <a:rPr lang="ru-RU" kern="0" dirty="0" smtClean="0"/>
              <a:t>Схема взаимодействия продавца и покупателя </a:t>
            </a:r>
          </a:p>
          <a:p>
            <a:pPr marL="0" lvl="2"/>
            <a:r>
              <a:rPr lang="ru-RU" kern="0" dirty="0" smtClean="0"/>
              <a:t>при обмене </a:t>
            </a:r>
            <a:r>
              <a:rPr lang="ru-RU" kern="0" dirty="0"/>
              <a:t>электронными </a:t>
            </a:r>
            <a:r>
              <a:rPr lang="ru-RU" kern="0" dirty="0" smtClean="0"/>
              <a:t>документами (ЭД)</a:t>
            </a:r>
            <a:endParaRPr lang="ru-RU" kern="0" dirty="0"/>
          </a:p>
        </p:txBody>
      </p:sp>
      <p:sp>
        <p:nvSpPr>
          <p:cNvPr id="77" name="Двойная стрелка влево/вправо 76"/>
          <p:cNvSpPr/>
          <p:nvPr/>
        </p:nvSpPr>
        <p:spPr bwMode="auto">
          <a:xfrm>
            <a:off x="4019503" y="2287412"/>
            <a:ext cx="497334" cy="179429"/>
          </a:xfrm>
          <a:prstGeom prst="leftRightArrow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8" name="Двойная стрелка влево/вправо 77"/>
          <p:cNvSpPr/>
          <p:nvPr/>
        </p:nvSpPr>
        <p:spPr bwMode="auto">
          <a:xfrm>
            <a:off x="5579547" y="2287411"/>
            <a:ext cx="497334" cy="179429"/>
          </a:xfrm>
          <a:prstGeom prst="leftRightArrow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033585" y="3844792"/>
            <a:ext cx="79949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Служба сбыта: подготовка ЭД, подписание электронной подписью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Оператор: передача ЭД, формирование служебных ЭД для фиксации переданных ЭД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Служба закупок: проверка и подписание (отклонение) документов</a:t>
            </a:r>
            <a:r>
              <a:rPr lang="ru-RU" sz="16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эл.  подписью</a:t>
            </a:r>
            <a:endParaRPr lang="ru-RU" sz="16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25" name="Picture 3" descr="E:\Символы для презентаций\IconShock\Mail Illustrator Sources\imap_server_lo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837" y="1271776"/>
            <a:ext cx="100567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355334" y="2405526"/>
            <a:ext cx="1328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Оператор</a:t>
            </a:r>
            <a:r>
              <a:rPr lang="ru-RU" dirty="0" smtClean="0"/>
              <a:t> </a:t>
            </a:r>
            <a:r>
              <a:rPr lang="ru-RU" sz="1400" b="1" i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ЭДО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1033585" y="1757099"/>
            <a:ext cx="2888697" cy="1615070"/>
            <a:chOff x="1390194" y="1293989"/>
            <a:chExt cx="2888697" cy="950900"/>
          </a:xfrm>
        </p:grpSpPr>
        <p:sp>
          <p:nvSpPr>
            <p:cNvPr id="28" name="Скругленный прямоугольник 27"/>
            <p:cNvSpPr/>
            <p:nvPr/>
          </p:nvSpPr>
          <p:spPr bwMode="auto">
            <a:xfrm rot="16200000">
              <a:off x="2359093" y="325090"/>
              <a:ext cx="950900" cy="2888697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20376" y="1323531"/>
              <a:ext cx="21901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i="1" u="sng" dirty="0">
                  <a:solidFill>
                    <a:srgbClr val="002060"/>
                  </a:solidFill>
                  <a:latin typeface="Arial"/>
                  <a:ea typeface="Calibri"/>
                  <a:cs typeface="Times New Roman"/>
                </a:rPr>
                <a:t>Службы сбыта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477927" y="2217330"/>
            <a:ext cx="1530081" cy="1097858"/>
            <a:chOff x="2856003" y="4811677"/>
            <a:chExt cx="1530081" cy="1097858"/>
          </a:xfrm>
        </p:grpSpPr>
        <p:pic>
          <p:nvPicPr>
            <p:cNvPr id="31" name="Picture 2" descr="E:\Символы для презентаций\IconShock\General Illustrator Sources\group_save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3" t="6519" b="4370"/>
            <a:stretch/>
          </p:blipFill>
          <p:spPr bwMode="auto">
            <a:xfrm>
              <a:off x="3206419" y="4811677"/>
              <a:ext cx="78631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2856003" y="5601758"/>
              <a:ext cx="1530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400" b="1" i="1" dirty="0">
                  <a:solidFill>
                    <a:srgbClr val="002060"/>
                  </a:solidFill>
                  <a:latin typeface="Arial"/>
                  <a:ea typeface="Calibri"/>
                  <a:cs typeface="Times New Roman"/>
                </a:rPr>
                <a:t>Подписанты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1033578" y="2287412"/>
            <a:ext cx="1492004" cy="1027774"/>
            <a:chOff x="1411654" y="4881759"/>
            <a:chExt cx="1492004" cy="1027774"/>
          </a:xfrm>
        </p:grpSpPr>
        <p:pic>
          <p:nvPicPr>
            <p:cNvPr id="36" name="Picture 4" descr="E:\Символы для презентаций\IconShock\General Illustrator Sources\group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5" t="8448" r="5419" b="2652"/>
            <a:stretch/>
          </p:blipFill>
          <p:spPr bwMode="auto">
            <a:xfrm>
              <a:off x="1738224" y="4881759"/>
              <a:ext cx="75168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1411654" y="5601756"/>
              <a:ext cx="1492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400" b="1" i="1" dirty="0" smtClean="0">
                  <a:solidFill>
                    <a:srgbClr val="002060"/>
                  </a:solidFill>
                  <a:latin typeface="Arial"/>
                  <a:ea typeface="Calibri"/>
                  <a:cs typeface="Times New Roman"/>
                </a:rPr>
                <a:t>менеджеры</a:t>
              </a:r>
              <a:endParaRPr lang="ru-RU" sz="1400" b="1" i="1" dirty="0">
                <a:solidFill>
                  <a:srgbClr val="002060"/>
                </a:solidFill>
                <a:latin typeface="Arial"/>
                <a:ea typeface="Calibri"/>
                <a:cs typeface="Times New Roman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139882" y="1797084"/>
            <a:ext cx="2888697" cy="1600857"/>
            <a:chOff x="1390186" y="1308942"/>
            <a:chExt cx="2888697" cy="1589671"/>
          </a:xfrm>
        </p:grpSpPr>
        <p:sp>
          <p:nvSpPr>
            <p:cNvPr id="48" name="Скругленный прямоугольник 47"/>
            <p:cNvSpPr/>
            <p:nvPr/>
          </p:nvSpPr>
          <p:spPr bwMode="auto">
            <a:xfrm rot="16200000">
              <a:off x="2039699" y="659429"/>
              <a:ext cx="1589671" cy="2888697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720376" y="1323531"/>
              <a:ext cx="21901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i="1" u="sng" dirty="0">
                  <a:solidFill>
                    <a:srgbClr val="002060"/>
                  </a:solidFill>
                  <a:latin typeface="Arial"/>
                  <a:ea typeface="Calibri"/>
                  <a:cs typeface="Times New Roman"/>
                </a:rPr>
                <a:t>Службы </a:t>
              </a:r>
              <a:r>
                <a:rPr lang="ru-RU" sz="1600" b="1" i="1" u="sng" dirty="0" smtClean="0">
                  <a:solidFill>
                    <a:srgbClr val="002060"/>
                  </a:solidFill>
                  <a:latin typeface="Arial"/>
                  <a:ea typeface="Calibri"/>
                  <a:cs typeface="Times New Roman"/>
                </a:rPr>
                <a:t>закупок</a:t>
              </a:r>
              <a:endParaRPr lang="ru-RU" sz="1600" b="1" i="1" u="sng" dirty="0">
                <a:solidFill>
                  <a:srgbClr val="002060"/>
                </a:solidFill>
                <a:latin typeface="Arial"/>
                <a:ea typeface="Calibri"/>
                <a:cs typeface="Times New Roman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7584231" y="2231919"/>
            <a:ext cx="1530081" cy="1097858"/>
            <a:chOff x="2856003" y="4811677"/>
            <a:chExt cx="1530081" cy="1097858"/>
          </a:xfrm>
        </p:grpSpPr>
        <p:pic>
          <p:nvPicPr>
            <p:cNvPr id="51" name="Picture 2" descr="E:\Символы для презентаций\IconShock\General Illustrator Sources\group_save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3" t="6519" b="4370"/>
            <a:stretch/>
          </p:blipFill>
          <p:spPr bwMode="auto">
            <a:xfrm>
              <a:off x="3206419" y="4811677"/>
              <a:ext cx="78631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2856003" y="5601758"/>
              <a:ext cx="1530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400" b="1" i="1" dirty="0">
                  <a:solidFill>
                    <a:srgbClr val="002060"/>
                  </a:solidFill>
                  <a:latin typeface="Arial"/>
                  <a:ea typeface="Calibri"/>
                  <a:cs typeface="Times New Roman"/>
                </a:rPr>
                <a:t>Подписанты</a:t>
              </a: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6139882" y="2302001"/>
            <a:ext cx="1492004" cy="1027774"/>
            <a:chOff x="1411654" y="4881759"/>
            <a:chExt cx="1492004" cy="1027774"/>
          </a:xfrm>
        </p:grpSpPr>
        <p:pic>
          <p:nvPicPr>
            <p:cNvPr id="54" name="Picture 4" descr="E:\Символы для презентаций\IconShock\General Illustrator Sources\group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5" t="8448" r="5419" b="2652"/>
            <a:stretch/>
          </p:blipFill>
          <p:spPr bwMode="auto">
            <a:xfrm>
              <a:off x="1738224" y="4881759"/>
              <a:ext cx="75168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1411654" y="5601756"/>
              <a:ext cx="1492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400" b="1" i="1" dirty="0" smtClean="0">
                  <a:solidFill>
                    <a:srgbClr val="002060"/>
                  </a:solidFill>
                  <a:latin typeface="Arial"/>
                  <a:ea typeface="Calibri"/>
                  <a:cs typeface="Times New Roman"/>
                </a:rPr>
                <a:t>менеджеры</a:t>
              </a:r>
              <a:endParaRPr lang="ru-RU" sz="1400" b="1" i="1" dirty="0">
                <a:solidFill>
                  <a:srgbClr val="002060"/>
                </a:solidFill>
                <a:latin typeface="Arial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32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0" y="251278"/>
            <a:ext cx="8248650" cy="4175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2"/>
            <a:r>
              <a:rPr lang="ru-RU" dirty="0" smtClean="0"/>
              <a:t>Основополагающие принципы ЭДО</a:t>
            </a:r>
            <a:endParaRPr lang="ru-RU" dirty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CE1CAA4-69F3-4342-844F-5ECA2FF5DAC6}" type="slidenum">
              <a:rPr lang="ru-RU" smtClean="0">
                <a:latin typeface="Arial" pitchFamily="34" charset="0"/>
              </a:rPr>
              <a:pPr/>
              <a:t>4</a:t>
            </a:fld>
            <a:endParaRPr lang="ru-RU" dirty="0" smtClean="0">
              <a:latin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700080"/>
              </p:ext>
            </p:extLst>
          </p:nvPr>
        </p:nvGraphicFramePr>
        <p:xfrm>
          <a:off x="1171254" y="1634638"/>
          <a:ext cx="7613150" cy="1837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9143"/>
                <a:gridCol w="3254007"/>
              </a:tblGrid>
              <a:tr h="309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типы документов</a:t>
                      </a:r>
                      <a:endParaRPr lang="ru-RU" sz="1400" b="1" i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Формат </a:t>
                      </a:r>
                      <a:r>
                        <a:rPr lang="ru-RU" sz="1400" dirty="0" smtClean="0">
                          <a:effectLst/>
                        </a:rPr>
                        <a:t>формирования ЭД</a:t>
                      </a:r>
                      <a:endParaRPr lang="ru-RU" sz="1400" b="1" i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4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3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чет-фактура (исправленный, корректировочный)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</a:rPr>
                        <a:t>XML - согласно требованиям ФНС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4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3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Товарная накладная </a:t>
                      </a: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ТОРГ-12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</a:rPr>
                        <a:t>XML - согласно требованиям ФНС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4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3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кт </a:t>
                      </a: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выполненных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работ, услуг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</a:rPr>
                        <a:t>XML - согласно требованиям ФНС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4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3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универсальный передаточный документ (УПД), универсальный корректировочный документ (УКД)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XML - согласно требованиям ФНС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</a:rPr>
                        <a:t>(с 01.07.17 легитимен </a:t>
                      </a:r>
                      <a:r>
                        <a:rPr lang="ru-RU" sz="1300" baseline="0" dirty="0" smtClean="0">
                          <a:effectLst/>
                        </a:rPr>
                        <a:t>только УПД/ УКД)</a:t>
                      </a:r>
                      <a:endParaRPr lang="ru-RU" sz="13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4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3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иные любые документы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Произвольный формат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41400" y="803641"/>
            <a:ext cx="7994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ЭД делятся на: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формализованные </a:t>
            </a:r>
            <a:r>
              <a:rPr lang="ru-RU" sz="16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–</a:t>
            </a: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форматы разработаны ФНС; предоставление в ФНС в </a:t>
            </a:r>
            <a:r>
              <a:rPr lang="ru-RU" sz="1600" b="1" dirty="0" err="1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эл.виде</a:t>
            </a: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;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неформализованные – произвольный формат ЭД, предоставление на </a:t>
            </a:r>
            <a:r>
              <a:rPr lang="ru-RU" sz="1600" b="1" dirty="0" err="1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бум.носителе</a:t>
            </a: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.</a:t>
            </a:r>
            <a:endParaRPr lang="ru-RU" sz="16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05750" y="3518545"/>
            <a:ext cx="7866294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2. Подписание усиленной квалифицированной электронной подписью (ЭП)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(</a:t>
            </a:r>
            <a:r>
              <a:rPr lang="ru-RU" sz="16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требование НК РФ для счетов-фактур</a:t>
            </a: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).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3. </a:t>
            </a:r>
            <a:r>
              <a:rPr lang="ru-RU" sz="16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Хранение </a:t>
            </a: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ЭП возможно </a:t>
            </a:r>
            <a:r>
              <a:rPr lang="ru-RU" sz="16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на ПК, сервере, на е-</a:t>
            </a:r>
            <a:r>
              <a:rPr lang="en-US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token</a:t>
            </a: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(по выбору владельца).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500" b="1" dirty="0" smtClean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4. </a:t>
            </a:r>
            <a:r>
              <a:rPr lang="ru-RU" sz="16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Обмен </a:t>
            </a: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ЭД через </a:t>
            </a:r>
            <a:r>
              <a:rPr lang="ru-RU" sz="16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сертифицированного оператора ЭДО </a:t>
            </a:r>
            <a:endParaRPr lang="ru-RU" sz="1600" b="1" dirty="0" smtClean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(</a:t>
            </a:r>
            <a:r>
              <a:rPr lang="ru-RU" sz="16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требование НК РФ для счетов-фактур</a:t>
            </a: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).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В настоящее время компании Группы НЛМК </a:t>
            </a:r>
            <a:r>
              <a:rPr lang="ru-RU" sz="16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обмениваются через оператора </a:t>
            </a:r>
            <a:r>
              <a:rPr lang="ru-RU" sz="1600" b="1" dirty="0" err="1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Такском</a:t>
            </a:r>
            <a:r>
              <a:rPr lang="ru-RU" sz="16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. </a:t>
            </a: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Планируется </a:t>
            </a:r>
            <a:r>
              <a:rPr lang="ru-RU" sz="16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подключить дополнительно оператора СКБ Контур, Тензор</a:t>
            </a: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.</a:t>
            </a:r>
          </a:p>
          <a:p>
            <a:r>
              <a:rPr lang="ru-RU" sz="1200" dirty="0" smtClean="0"/>
              <a:t>Контакт </a:t>
            </a:r>
            <a:r>
              <a:rPr lang="ru-RU" sz="1200" dirty="0"/>
              <a:t>представителя оператора </a:t>
            </a:r>
            <a:r>
              <a:rPr lang="ru-RU" sz="1200" dirty="0" err="1"/>
              <a:t>Такском</a:t>
            </a:r>
            <a:r>
              <a:rPr lang="ru-RU" sz="1200" dirty="0"/>
              <a:t>: </a:t>
            </a:r>
            <a:endParaRPr lang="ru-RU" sz="1200" dirty="0" smtClean="0"/>
          </a:p>
          <a:p>
            <a:r>
              <a:rPr lang="ru-RU" sz="1200" dirty="0" smtClean="0"/>
              <a:t>Шевцова </a:t>
            </a:r>
            <a:r>
              <a:rPr lang="ru-RU" sz="1200" dirty="0"/>
              <a:t>Наталия Сергеевна </a:t>
            </a:r>
            <a:r>
              <a:rPr lang="ru-RU" sz="1200" u="sng" dirty="0">
                <a:solidFill>
                  <a:srgbClr val="3366FF"/>
                </a:solidFill>
                <a:hlinkClick r:id="rId3"/>
              </a:rPr>
              <a:t>shevcovans@taxcom.ru</a:t>
            </a:r>
            <a:r>
              <a:rPr lang="ru-RU" sz="1200" dirty="0"/>
              <a:t>, Тел.: (495) 739-07-97, </a:t>
            </a:r>
            <a:r>
              <a:rPr lang="ru-RU" sz="1200" dirty="0" smtClean="0"/>
              <a:t>доб.1418.</a:t>
            </a:r>
          </a:p>
          <a:p>
            <a:r>
              <a:rPr lang="ru-RU" sz="1200" dirty="0" smtClean="0"/>
              <a:t>Менеджер </a:t>
            </a:r>
            <a:r>
              <a:rPr lang="ru-RU" sz="1200" dirty="0"/>
              <a:t>по работе с клиентами </a:t>
            </a:r>
            <a:r>
              <a:rPr lang="ru-RU" sz="1200" dirty="0" smtClean="0"/>
              <a:t>службы </a:t>
            </a:r>
            <a:r>
              <a:rPr lang="ru-RU" sz="1200" dirty="0"/>
              <a:t>проектных и интеграционных решений </a:t>
            </a:r>
            <a:endParaRPr lang="ru-RU" sz="1200" dirty="0" smtClean="0"/>
          </a:p>
          <a:p>
            <a:r>
              <a:rPr lang="ru-RU" sz="1200" dirty="0" smtClean="0"/>
              <a:t>Департамента </a:t>
            </a:r>
            <a:r>
              <a:rPr lang="ru-RU" sz="1200" dirty="0"/>
              <a:t>по работе с корпоративными и ключевыми клиентами ООО «</a:t>
            </a:r>
            <a:r>
              <a:rPr lang="ru-RU" sz="1200" dirty="0" err="1"/>
              <a:t>Такском</a:t>
            </a:r>
            <a:r>
              <a:rPr lang="ru-RU" sz="1200" dirty="0" smtClean="0"/>
              <a:t>»</a:t>
            </a:r>
            <a:endParaRPr lang="ru-RU" sz="16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07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0" y="251278"/>
            <a:ext cx="8248650" cy="4175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2"/>
            <a:r>
              <a:rPr lang="ru-RU" dirty="0" smtClean="0"/>
              <a:t>Основополагающие принципы ЭДО</a:t>
            </a:r>
            <a:endParaRPr lang="ru-RU" dirty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CE1CAA4-69F3-4342-844F-5ECA2FF5DAC6}" type="slidenum">
              <a:rPr lang="ru-RU" smtClean="0">
                <a:latin typeface="Arial" pitchFamily="34" charset="0"/>
              </a:rPr>
              <a:pPr/>
              <a:t>5</a:t>
            </a:fld>
            <a:endParaRPr lang="ru-RU" dirty="0" smtClean="0">
              <a:latin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044689"/>
              </p:ext>
            </p:extLst>
          </p:nvPr>
        </p:nvGraphicFramePr>
        <p:xfrm>
          <a:off x="2904792" y="4770943"/>
          <a:ext cx="4268209" cy="1594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8209"/>
              </a:tblGrid>
              <a:tr h="2516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метаданные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51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е-</a:t>
                      </a:r>
                      <a:r>
                        <a:rPr lang="en-US" sz="1500" b="1" kern="12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mail</a:t>
                      </a: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обработчика на стороне получателя ЭД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1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ключ –</a:t>
                      </a:r>
                      <a:r>
                        <a:rPr lang="ru-RU" sz="1500" b="1" kern="1200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это идентификатор пакета ЭД</a:t>
                      </a:r>
                      <a:endParaRPr lang="ru-RU" sz="1500" b="1" kern="1200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1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№ и дата договора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1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30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код ЭД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1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№ заказа на поставку в ИС получателя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41400" y="772819"/>
            <a:ext cx="799499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5. Отправка/ получение ЭД </a:t>
            </a: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возможно:</a:t>
            </a:r>
            <a:endParaRPr lang="ru-RU" sz="16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из учетной системы (в ИС 1С* версии 7 и 8 встроенное решение, для иных систем необходимо уточнить у разработчиков  ИИС). Хранение ЭД в учетной системе.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     </a:t>
            </a:r>
            <a:r>
              <a:rPr lang="ru-RU" sz="16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Привязка ЭД к проводкам в информационной системе (к документам системы).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из рабочего кабинета оператора. Хранение ЭД в рабочем кабинете</a:t>
            </a: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.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6. </a:t>
            </a:r>
            <a:r>
              <a:rPr lang="ru-RU" sz="16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В ЭДО можно обмениваться любыми документами, относящимися к </a:t>
            </a:r>
            <a:r>
              <a:rPr lang="ru-RU" sz="1600" b="1" dirty="0" err="1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хоз.операции</a:t>
            </a:r>
            <a:r>
              <a:rPr lang="ru-RU" sz="16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Однако на бумажном носителе остаются: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 err="1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грузосопроводительные</a:t>
            </a:r>
            <a:r>
              <a:rPr lang="ru-RU" sz="16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документы – ж/д накладные, ТТН (форма 1-Т);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сертификаты качества, т.к. получатель предпочитает получить документ с рукописной подписью и «синей печатью».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600" b="1" dirty="0" smtClean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7. В ЭД, отправляемых  в адрес компаний Группы НЛМК, должна быть указана доп. информация (метаданные**).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Инструкция по добавлению метаданных в отдельном файле.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Реализовать метаданные в ИС 1С должен помочь </a:t>
            </a:r>
            <a:r>
              <a:rPr lang="ru-RU" sz="1600" b="1" dirty="0" err="1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франчайзи</a:t>
            </a:r>
            <a:r>
              <a:rPr lang="ru-RU" sz="16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1С</a:t>
            </a: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.</a:t>
            </a:r>
            <a:endParaRPr lang="ru-RU" sz="16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952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CF16D-16FC-4EE2-97A2-8D017203FB08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95350" y="251278"/>
            <a:ext cx="824865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193D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193D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193D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193D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193D85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193D85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193D85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193D85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193D85"/>
                </a:solidFill>
                <a:latin typeface="Arial" charset="0"/>
              </a:defRPr>
            </a:lvl9pPr>
          </a:lstStyle>
          <a:p>
            <a:pPr marL="0" lvl="2"/>
            <a:r>
              <a:rPr lang="ru-RU" kern="0" dirty="0" smtClean="0"/>
              <a:t>Затраты на ЭДО (ориентировочные)</a:t>
            </a:r>
            <a:endParaRPr lang="ru-RU" kern="0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1033585" y="772821"/>
            <a:ext cx="7994994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7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1. </a:t>
            </a: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Электронная подпись (ЭП) – 1000 р. (в </a:t>
            </a:r>
            <a:r>
              <a:rPr lang="ru-RU" sz="1600" b="1" dirty="0" err="1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т.ч</a:t>
            </a: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. НДС)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	Лицензия на ЭП действует 1 год.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	Возможно использовать уже имеющуюся ЭП для сдачи отчетности в  	</a:t>
            </a:r>
            <a:r>
              <a:rPr lang="ru-RU" sz="1600" b="1" dirty="0" err="1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гос.органы</a:t>
            </a: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, даже если ЭП выпущена иным оператором.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800" b="1" dirty="0" smtClean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2. </a:t>
            </a:r>
            <a:r>
              <a:rPr lang="en-US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E</a:t>
            </a: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-</a:t>
            </a:r>
            <a:r>
              <a:rPr lang="en-US" sz="16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token </a:t>
            </a: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– 1000 р. (в </a:t>
            </a:r>
            <a:r>
              <a:rPr lang="ru-RU" sz="1600" b="1" dirty="0" err="1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т.ч</a:t>
            </a:r>
            <a:r>
              <a:rPr lang="ru-RU" sz="16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. НДС)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	Это ключевой защищенный съемный носитель для размещения на нем ЭП.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	ЭП по выбору владельца может размещаться на </a:t>
            </a:r>
            <a:r>
              <a:rPr lang="ru-RU" sz="16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ПК, </a:t>
            </a: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сервере или е-</a:t>
            </a:r>
            <a:r>
              <a:rPr lang="en-US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token</a:t>
            </a: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800" b="1" dirty="0" smtClean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7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3. </a:t>
            </a: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Крипто-Про (лицензия на 1 рабочее место) – 1000 р. (без НДС)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	</a:t>
            </a: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Существуют лицензии годовые и бессрочные.</a:t>
            </a:r>
            <a:endParaRPr lang="ru-RU" sz="16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800" b="1" dirty="0" smtClean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7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4. </a:t>
            </a: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Стоимость обмена  ЭД – максимум 10 руб. за пакет из счета-фактуры и 2-х иных документов (стоимость за пакет снижается, если объем ЭД увеличивается).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	Входящие ЭД не тарифицируются.</a:t>
            </a:r>
          </a:p>
          <a:p>
            <a:r>
              <a:rPr lang="ru-RU" sz="1600" dirty="0" smtClean="0"/>
              <a:t>	</a:t>
            </a:r>
            <a:r>
              <a:rPr lang="ru-RU" sz="16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Возможно отправлять </a:t>
            </a:r>
            <a:r>
              <a:rPr lang="ru-RU" sz="1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бесплатно через «1С-Такском»:</a:t>
            </a:r>
            <a:endParaRPr lang="ru-RU" sz="16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r>
              <a:rPr lang="ru-RU" sz="16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	- 100 пакетов в месяц, если у организации договор с 1С ИТП ПРОФ; </a:t>
            </a:r>
          </a:p>
          <a:p>
            <a:r>
              <a:rPr lang="ru-RU" sz="16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	- 50 пакетов в месяц, если у организации договор с 1С ИТП ТЕХНО.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7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Модуль </a:t>
            </a:r>
            <a:r>
              <a:rPr lang="ru-RU" sz="14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«1С-Такском» уже установлен </a:t>
            </a:r>
            <a:r>
              <a:rPr lang="ru-RU" sz="14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на всех ИС 1С версии </a:t>
            </a:r>
            <a:r>
              <a:rPr lang="ru-RU" sz="14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7 и 8, только не активирован. </a:t>
            </a:r>
          </a:p>
          <a:p>
            <a:r>
              <a:rPr lang="ru-RU" sz="14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Активация «1С-Такском» производится путем заключения лицензионного договора </a:t>
            </a:r>
            <a:r>
              <a:rPr lang="ru-RU" sz="14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с </a:t>
            </a:r>
            <a:r>
              <a:rPr lang="ru-RU" sz="14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компанией </a:t>
            </a:r>
            <a:r>
              <a:rPr lang="ru-RU" sz="1400" b="1" dirty="0" err="1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франчайзи</a:t>
            </a:r>
            <a:r>
              <a:rPr lang="ru-RU" sz="14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1С, а не с оператором, т.к. </a:t>
            </a:r>
            <a:r>
              <a:rPr lang="ru-RU" sz="1400" b="1" dirty="0" err="1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Такском</a:t>
            </a:r>
            <a:r>
              <a:rPr lang="ru-RU" sz="14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передал </a:t>
            </a:r>
            <a:r>
              <a:rPr lang="ru-RU" sz="1400" b="1" dirty="0" err="1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лицен.права</a:t>
            </a:r>
            <a:r>
              <a:rPr lang="ru-RU" sz="14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компании 1С</a:t>
            </a:r>
            <a:r>
              <a:rPr lang="ru-RU" sz="14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. </a:t>
            </a:r>
          </a:p>
          <a:p>
            <a:r>
              <a:rPr lang="ru-RU" sz="1400" b="1" dirty="0" err="1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Лиц.договор</a:t>
            </a:r>
            <a:r>
              <a:rPr lang="ru-RU" sz="14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устанавливает стоимость обмена ЭД.</a:t>
            </a:r>
            <a:endParaRPr lang="ru-RU" sz="17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71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9" name="Номер слайда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ru-RU" dirty="0" smtClean="0">
                <a:latin typeface="Arial" pitchFamily="34" charset="0"/>
              </a:rPr>
              <a:t>2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7842250" cy="417513"/>
          </a:xfrm>
        </p:spPr>
        <p:txBody>
          <a:bodyPr/>
          <a:lstStyle/>
          <a:p>
            <a:pPr>
              <a:defRPr/>
            </a:pPr>
            <a:r>
              <a:rPr lang="ru-RU" sz="2000" kern="1200" dirty="0" smtClean="0"/>
              <a:t>Необходимые мероприятия для перехода на ЭДО</a:t>
            </a:r>
          </a:p>
        </p:txBody>
      </p:sp>
      <p:sp>
        <p:nvSpPr>
          <p:cNvPr id="10" name="Объект 1"/>
          <p:cNvSpPr txBox="1">
            <a:spLocks/>
          </p:cNvSpPr>
          <p:nvPr/>
        </p:nvSpPr>
        <p:spPr bwMode="auto">
          <a:xfrm>
            <a:off x="971550" y="838770"/>
            <a:ext cx="79692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spcBef>
                <a:spcPts val="2200"/>
              </a:spcBef>
              <a:spcAft>
                <a:spcPct val="0"/>
              </a:spcAft>
              <a:buClr>
                <a:schemeClr val="bg2"/>
              </a:buClr>
              <a:buSzPct val="123000"/>
              <a:buFont typeface="Symbol" pitchFamily="18" charset="2"/>
              <a:buNone/>
              <a:defRPr sz="16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794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77000"/>
              <a:buChar char="—"/>
              <a:defRPr sz="1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079500" indent="-2794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473200" indent="-2794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866900" indent="-2794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324100" indent="-2794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81300" indent="-2794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38500" indent="-2794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95700" indent="-2794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342900" indent="-342900">
              <a:spcBef>
                <a:spcPts val="12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ru-RU" sz="1400" b="1" kern="0" dirty="0" smtClean="0">
                <a:solidFill>
                  <a:srgbClr val="002060"/>
                </a:solidFill>
              </a:rPr>
              <a:t>Определить основные параметры ЭДО (перечень документов, ответственных за оформление и подписание ЭД)</a:t>
            </a:r>
          </a:p>
          <a:p>
            <a:pPr marL="342900" indent="-342900">
              <a:spcBef>
                <a:spcPts val="12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ru-RU" sz="1400" b="1" kern="0" dirty="0" smtClean="0">
                <a:solidFill>
                  <a:srgbClr val="002060"/>
                </a:solidFill>
              </a:rPr>
              <a:t>Провести тестирование при необходимости (заказать тестовые электронные подписи, настроить тестовые базы, протестировать обмен ЭД)</a:t>
            </a:r>
          </a:p>
          <a:p>
            <a:pPr marL="342900" indent="-342900">
              <a:spcBef>
                <a:spcPts val="12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ru-RU" sz="1400" b="1" kern="0" dirty="0" smtClean="0">
                <a:solidFill>
                  <a:srgbClr val="002060"/>
                </a:solidFill>
              </a:rPr>
              <a:t>Заключить лицензионный договор с разработчиком интеграционного решения обмена документами (при приобретении типового решения).  Или обратиться к ИТ-компании для разработки решения под требования вашей организации</a:t>
            </a:r>
            <a:r>
              <a:rPr lang="ru-RU" sz="1400" b="1" kern="0" dirty="0">
                <a:solidFill>
                  <a:srgbClr val="002060"/>
                </a:solidFill>
              </a:rPr>
              <a:t>. </a:t>
            </a:r>
            <a:endParaRPr lang="ru-RU" sz="1400" b="1" kern="0" dirty="0" smtClean="0">
              <a:solidFill>
                <a:srgbClr val="002060"/>
              </a:solidFill>
            </a:endParaRPr>
          </a:p>
          <a:p>
            <a:pPr marL="342900" indent="-342900">
              <a:spcBef>
                <a:spcPts val="12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ru-RU" sz="1400" b="1" kern="0" dirty="0" smtClean="0">
                <a:solidFill>
                  <a:srgbClr val="002060"/>
                </a:solidFill>
              </a:rPr>
              <a:t>Заключить </a:t>
            </a:r>
            <a:r>
              <a:rPr lang="ru-RU" sz="1400" b="1" kern="0" dirty="0">
                <a:solidFill>
                  <a:srgbClr val="002060"/>
                </a:solidFill>
              </a:rPr>
              <a:t>договор с оператором ЭДО на обмен ЭД.</a:t>
            </a:r>
          </a:p>
          <a:p>
            <a:pPr marL="342900" indent="-342900">
              <a:spcBef>
                <a:spcPts val="12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ru-RU" sz="1400" b="1" kern="0" dirty="0" smtClean="0">
                <a:solidFill>
                  <a:srgbClr val="002060"/>
                </a:solidFill>
              </a:rPr>
              <a:t>Приобрести ЭП, крипто-Про, е-</a:t>
            </a:r>
            <a:r>
              <a:rPr lang="ru-RU" sz="1400" b="1" kern="0" dirty="0" err="1" smtClean="0">
                <a:solidFill>
                  <a:srgbClr val="002060"/>
                </a:solidFill>
              </a:rPr>
              <a:t>токены</a:t>
            </a:r>
            <a:r>
              <a:rPr lang="ru-RU" sz="1400" b="1" kern="0" dirty="0" smtClean="0">
                <a:solidFill>
                  <a:srgbClr val="002060"/>
                </a:solidFill>
              </a:rPr>
              <a:t> (при необходимости).</a:t>
            </a:r>
          </a:p>
          <a:p>
            <a:pPr marL="342900" indent="-342900">
              <a:spcBef>
                <a:spcPts val="12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ru-RU" sz="1400" b="1" kern="0" dirty="0" smtClean="0">
                <a:solidFill>
                  <a:srgbClr val="002060"/>
                </a:solidFill>
              </a:rPr>
              <a:t>Обучить сотрудников.</a:t>
            </a:r>
          </a:p>
          <a:p>
            <a:pPr marL="342900" indent="-342900">
              <a:spcBef>
                <a:spcPts val="12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ru-RU" sz="1400" b="1" kern="0" dirty="0" smtClean="0">
                <a:solidFill>
                  <a:srgbClr val="002060"/>
                </a:solidFill>
              </a:rPr>
              <a:t>Внести дополнения/ изменения в учетную политику, хозяйственные договоры.</a:t>
            </a:r>
          </a:p>
          <a:p>
            <a:pPr marL="342900" indent="-342900">
              <a:spcBef>
                <a:spcPts val="12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ru-RU" sz="1400" b="1" kern="0" dirty="0" smtClean="0">
                <a:solidFill>
                  <a:srgbClr val="002060"/>
                </a:solidFill>
              </a:rPr>
              <a:t>Заключить соглашение о взаимодействии с контрагентами, с которыми предполагается обмен документами в электронном виде.</a:t>
            </a:r>
            <a:endParaRPr lang="ru-RU" sz="1400" b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48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7884774" cy="417513"/>
          </a:xfrm>
        </p:spPr>
        <p:txBody>
          <a:bodyPr/>
          <a:lstStyle/>
          <a:p>
            <a:r>
              <a:rPr lang="ru-RU" dirty="0" smtClean="0"/>
              <a:t>Компании Группы НЛМК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4839" y="811659"/>
            <a:ext cx="7966968" cy="5548045"/>
          </a:xfrm>
        </p:spPr>
        <p:txBody>
          <a:bodyPr/>
          <a:lstStyle/>
          <a:p>
            <a:pPr marL="0" indent="0">
              <a:spcBef>
                <a:spcPts val="600"/>
              </a:spcBef>
              <a:buClr>
                <a:srgbClr val="1115CD"/>
              </a:buClr>
            </a:pPr>
            <a:r>
              <a:rPr lang="ru-RU" sz="1400" b="1" dirty="0" smtClean="0">
                <a:solidFill>
                  <a:srgbClr val="002060"/>
                </a:solidFill>
              </a:rPr>
              <a:t>Компании Группы НЛМК, в которых ЭДО уже реализован</a:t>
            </a:r>
          </a:p>
          <a:p>
            <a:pPr marL="0" indent="0">
              <a:spcBef>
                <a:spcPts val="600"/>
              </a:spcBef>
              <a:buClr>
                <a:srgbClr val="1115CD"/>
              </a:buClr>
            </a:pPr>
            <a:endParaRPr lang="ru-RU" sz="1400" b="1" dirty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Clr>
                <a:srgbClr val="1115CD"/>
              </a:buClr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Clr>
                <a:srgbClr val="1115CD"/>
              </a:buClr>
            </a:pPr>
            <a:endParaRPr lang="ru-RU" sz="1400" b="1" dirty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Clr>
                <a:srgbClr val="1115CD"/>
              </a:buClr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Clr>
                <a:srgbClr val="1115CD"/>
              </a:buClr>
            </a:pPr>
            <a:endParaRPr lang="ru-RU" sz="1400" b="1" dirty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Clr>
                <a:srgbClr val="1115CD"/>
              </a:buClr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Clr>
                <a:srgbClr val="1115CD"/>
              </a:buClr>
            </a:pPr>
            <a:endParaRPr lang="ru-RU" sz="1400" b="1" dirty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Clr>
                <a:srgbClr val="1115CD"/>
              </a:buClr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Clr>
                <a:srgbClr val="1115CD"/>
              </a:buClr>
            </a:pPr>
            <a:endParaRPr lang="ru-RU" sz="1400" b="1" dirty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Clr>
                <a:srgbClr val="1115CD"/>
              </a:buClr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Clr>
                <a:srgbClr val="1115CD"/>
              </a:buClr>
            </a:pPr>
            <a:endParaRPr lang="ru-RU" sz="1400" b="1" dirty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Clr>
                <a:srgbClr val="1115CD"/>
              </a:buClr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Clr>
                <a:srgbClr val="1115CD"/>
              </a:buClr>
            </a:pPr>
            <a:endParaRPr lang="ru-RU" sz="1400" b="1" dirty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Clr>
                <a:srgbClr val="1115CD"/>
              </a:buClr>
            </a:pPr>
            <a:r>
              <a:rPr lang="ru-RU" sz="1400" b="1" dirty="0" smtClean="0">
                <a:solidFill>
                  <a:srgbClr val="002060"/>
                </a:solidFill>
              </a:rPr>
              <a:t>В 2017 году планируется внедрить ЭДО еще в 31 компании Группы НЛМК.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EA09CF-9AB3-4D7E-BD9C-A70D86BCFD16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079472"/>
              </p:ext>
            </p:extLst>
          </p:nvPr>
        </p:nvGraphicFramePr>
        <p:xfrm>
          <a:off x="1304817" y="1150703"/>
          <a:ext cx="7438489" cy="3367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7497"/>
                <a:gridCol w="1910992"/>
              </a:tblGrid>
              <a:tr h="25357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организации 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ИНН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27">
                <a:tc>
                  <a:txBody>
                    <a:bodyPr/>
                    <a:lstStyle/>
                    <a:p>
                      <a:pPr marL="0" algn="l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ПАО «Новолипецкий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металлургический комбинат</a:t>
                      </a: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4823006703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27">
                <a:tc>
                  <a:txBody>
                    <a:bodyPr/>
                    <a:lstStyle/>
                    <a:p>
                      <a:pPr marL="0" algn="l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ОАО «Стойленский ГОК»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3128011788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27">
                <a:tc>
                  <a:txBody>
                    <a:bodyPr/>
                    <a:lstStyle/>
                    <a:p>
                      <a:pPr marL="0" algn="l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ООО «Торговый дом НЛМК»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7705605953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27">
                <a:tc>
                  <a:txBody>
                    <a:bodyPr/>
                    <a:lstStyle/>
                    <a:p>
                      <a:pPr marL="0" algn="l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ООО «ВИЗ-Сталь»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6658084667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7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ООО «НЛМК-Метиз»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6604029211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7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АО «НЛМК-Урал»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6646009256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7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ООО «НЛМК-Урал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Сервис</a:t>
                      </a: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6646010117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7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ООО «НЛМК-Информационные технологии»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4823055193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7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ООО «НЛМК-Связь»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4823071371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7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ОАО «Алтай-Кокос»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2205001753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7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ООО «НЛМК-Калуга»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4003033040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40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териалы для УС - цели проекта1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resSho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Show 1">
        <a:dk1>
          <a:srgbClr val="000000"/>
        </a:dk1>
        <a:lt1>
          <a:srgbClr val="FFFFFF"/>
        </a:lt1>
        <a:dk2>
          <a:srgbClr val="3783FF"/>
        </a:dk2>
        <a:lt2>
          <a:srgbClr val="295595"/>
        </a:lt2>
        <a:accent1>
          <a:srgbClr val="295595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CB4C8"/>
        </a:accent5>
        <a:accent6>
          <a:srgbClr val="E7E7E7"/>
        </a:accent6>
        <a:hlink>
          <a:srgbClr val="000000"/>
        </a:hlink>
        <a:folHlink>
          <a:srgbClr val="DDF2F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30808</TotalTime>
  <Pages>40</Pages>
  <Words>977</Words>
  <Application>Microsoft Office PowerPoint</Application>
  <PresentationFormat>Экран (4:3)</PresentationFormat>
  <Paragraphs>173</Paragraphs>
  <Slides>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Материалы для УС - цели проекта1</vt:lpstr>
      <vt:lpstr>Тема Office</vt:lpstr>
      <vt:lpstr>Презентация PowerPoint</vt:lpstr>
      <vt:lpstr>Преимущества ЭДО</vt:lpstr>
      <vt:lpstr>Презентация PowerPoint</vt:lpstr>
      <vt:lpstr>Основополагающие принципы ЭДО</vt:lpstr>
      <vt:lpstr>Основополагающие принципы ЭДО</vt:lpstr>
      <vt:lpstr>Презентация PowerPoint</vt:lpstr>
      <vt:lpstr>Необходимые мероприятия для перехода на ЭДО</vt:lpstr>
      <vt:lpstr>Компании Группы НЛМК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Урьяс Вадим</dc:creator>
  <cp:lastModifiedBy>Бельская Елена Анатольевна</cp:lastModifiedBy>
  <cp:revision>2041</cp:revision>
  <cp:lastPrinted>2017-02-01T06:43:08Z</cp:lastPrinted>
  <dcterms:created xsi:type="dcterms:W3CDTF">2009-08-04T13:05:39Z</dcterms:created>
  <dcterms:modified xsi:type="dcterms:W3CDTF">2017-02-01T06:45:47Z</dcterms:modified>
</cp:coreProperties>
</file>